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3" r:id="rId3"/>
    <p:sldId id="258" r:id="rId4"/>
    <p:sldId id="259" r:id="rId5"/>
    <p:sldId id="261" r:id="rId6"/>
    <p:sldId id="264" r:id="rId7"/>
    <p:sldId id="268" r:id="rId8"/>
    <p:sldId id="269" r:id="rId9"/>
    <p:sldId id="270" r:id="rId10"/>
    <p:sldId id="272" r:id="rId11"/>
    <p:sldId id="273" r:id="rId12"/>
    <p:sldId id="274" r:id="rId13"/>
    <p:sldId id="276" r:id="rId14"/>
    <p:sldId id="300" r:id="rId15"/>
    <p:sldId id="301" r:id="rId16"/>
    <p:sldId id="277" r:id="rId17"/>
    <p:sldId id="316" r:id="rId18"/>
    <p:sldId id="278" r:id="rId19"/>
    <p:sldId id="306" r:id="rId20"/>
    <p:sldId id="302" r:id="rId21"/>
    <p:sldId id="305" r:id="rId22"/>
    <p:sldId id="281" r:id="rId23"/>
    <p:sldId id="315" r:id="rId24"/>
    <p:sldId id="280" r:id="rId25"/>
    <p:sldId id="282" r:id="rId26"/>
    <p:sldId id="283" r:id="rId27"/>
    <p:sldId id="285" r:id="rId28"/>
    <p:sldId id="286" r:id="rId29"/>
    <p:sldId id="297" r:id="rId30"/>
    <p:sldId id="288" r:id="rId31"/>
    <p:sldId id="289" r:id="rId32"/>
    <p:sldId id="290" r:id="rId33"/>
    <p:sldId id="314" r:id="rId34"/>
    <p:sldId id="317" r:id="rId35"/>
    <p:sldId id="291" r:id="rId36"/>
    <p:sldId id="319" r:id="rId37"/>
    <p:sldId id="292" r:id="rId38"/>
    <p:sldId id="298" r:id="rId39"/>
    <p:sldId id="312" r:id="rId40"/>
    <p:sldId id="308" r:id="rId41"/>
    <p:sldId id="294" r:id="rId42"/>
    <p:sldId id="295" r:id="rId43"/>
    <p:sldId id="296" r:id="rId44"/>
    <p:sldId id="303" r:id="rId45"/>
    <p:sldId id="304" r:id="rId46"/>
    <p:sldId id="299" r:id="rId47"/>
    <p:sldId id="309" r:id="rId48"/>
    <p:sldId id="310" r:id="rId49"/>
    <p:sldId id="311" r:id="rId50"/>
    <p:sldId id="31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6" autoAdjust="0"/>
    <p:restoredTop sz="94660"/>
  </p:normalViewPr>
  <p:slideViewPr>
    <p:cSldViewPr>
      <p:cViewPr>
        <p:scale>
          <a:sx n="75" d="100"/>
          <a:sy n="75" d="100"/>
        </p:scale>
        <p:origin x="-1912" y="-4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3EE7A-3D11-0C4F-B407-15D1713FF457}" type="datetimeFigureOut">
              <a:rPr lang="en-US" smtClean="0"/>
              <a:t>1/25/21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A51352-4E95-5245-BE7A-6C147DE89AE8}" type="slidenum">
              <a:rPr lang="en-US" smtClean="0"/>
              <a:t>‹#›</a:t>
            </a:fld>
            <a:endParaRPr lang="en-US"/>
          </a:p>
        </p:txBody>
      </p:sp>
    </p:spTree>
    <p:extLst>
      <p:ext uri="{BB962C8B-B14F-4D97-AF65-F5344CB8AC3E}">
        <p14:creationId xmlns:p14="http://schemas.microsoft.com/office/powerpoint/2010/main" val="1908892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CC373A-E6EE-4B9B-AF94-7983D62CDF39}" type="slidenum">
              <a:rPr lang="en-US" smtClean="0"/>
              <a:t>2</a:t>
            </a:fld>
            <a:endParaRPr lang="en-US"/>
          </a:p>
        </p:txBody>
      </p:sp>
    </p:spTree>
    <p:extLst>
      <p:ext uri="{BB962C8B-B14F-4D97-AF65-F5344CB8AC3E}">
        <p14:creationId xmlns:p14="http://schemas.microsoft.com/office/powerpoint/2010/main" val="111000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C3C8-CBB2-A448-A362-6205496C4697}" type="slidenum">
              <a:rPr lang="en-US" smtClean="0"/>
              <a:t>33</a:t>
            </a:fld>
            <a:endParaRPr lang="en-US"/>
          </a:p>
        </p:txBody>
      </p:sp>
    </p:spTree>
    <p:extLst>
      <p:ext uri="{BB962C8B-B14F-4D97-AF65-F5344CB8AC3E}">
        <p14:creationId xmlns:p14="http://schemas.microsoft.com/office/powerpoint/2010/main" val="423095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A1A810-9982-4502-9612-27A131BA6C54}"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342177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1A810-9982-4502-9612-27A131BA6C54}"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242703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1A810-9982-4502-9612-27A131BA6C54}"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224239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A1A810-9982-4502-9612-27A131BA6C54}"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83539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1A810-9982-4502-9612-27A131BA6C54}" type="datetimeFigureOut">
              <a:rPr lang="en-US" smtClean="0"/>
              <a:t>1/25/21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207304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A1A810-9982-4502-9612-27A131BA6C54}"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217591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A1A810-9982-4502-9612-27A131BA6C54}" type="datetimeFigureOut">
              <a:rPr lang="en-US" smtClean="0"/>
              <a:t>1/25/21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693308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A1A810-9982-4502-9612-27A131BA6C54}" type="datetimeFigureOut">
              <a:rPr lang="en-US" smtClean="0"/>
              <a:t>1/25/21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11951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1A810-9982-4502-9612-27A131BA6C54}" type="datetimeFigureOut">
              <a:rPr lang="en-US" smtClean="0"/>
              <a:t>1/25/21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278104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1A810-9982-4502-9612-27A131BA6C54}"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180219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1A810-9982-4502-9612-27A131BA6C54}" type="datetimeFigureOut">
              <a:rPr lang="en-US" smtClean="0"/>
              <a:t>1/25/21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6CC34-1F99-46CE-9919-BEC6F4E3E1BC}" type="slidenum">
              <a:rPr lang="en-US" smtClean="0"/>
              <a:t>‹#›</a:t>
            </a:fld>
            <a:endParaRPr lang="en-US"/>
          </a:p>
        </p:txBody>
      </p:sp>
    </p:spTree>
    <p:extLst>
      <p:ext uri="{BB962C8B-B14F-4D97-AF65-F5344CB8AC3E}">
        <p14:creationId xmlns:p14="http://schemas.microsoft.com/office/powerpoint/2010/main" val="385867794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1A810-9982-4502-9612-27A131BA6C54}" type="datetimeFigureOut">
              <a:rPr lang="en-US" smtClean="0"/>
              <a:t>1/25/21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6CC34-1F99-46CE-9919-BEC6F4E3E1BC}" type="slidenum">
              <a:rPr lang="en-US" smtClean="0"/>
              <a:t>‹#›</a:t>
            </a:fld>
            <a:endParaRPr lang="en-US"/>
          </a:p>
        </p:txBody>
      </p:sp>
    </p:spTree>
    <p:extLst>
      <p:ext uri="{BB962C8B-B14F-4D97-AF65-F5344CB8AC3E}">
        <p14:creationId xmlns:p14="http://schemas.microsoft.com/office/powerpoint/2010/main" val="971045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679575"/>
          </a:xfrm>
        </p:spPr>
        <p:txBody>
          <a:bodyPr>
            <a:normAutofit/>
          </a:bodyPr>
          <a:lstStyle/>
          <a:p>
            <a:r>
              <a:rPr lang="en-US" dirty="0" smtClean="0">
                <a:latin typeface="Times New Roman" pitchFamily="18" charset="0"/>
                <a:cs typeface="Times New Roman" pitchFamily="18" charset="0"/>
              </a:rPr>
              <a:t>NỘI DUNG HƯỚNG DẪN ÔN THI TỈNH BÌNH PHƯỚC</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038600"/>
            <a:ext cx="6400800" cy="1600200"/>
          </a:xfrm>
        </p:spPr>
        <p:txBody>
          <a:bodyPr/>
          <a:lstStyle/>
          <a:p>
            <a:endParaRPr lang="en-US" dirty="0"/>
          </a:p>
        </p:txBody>
      </p:sp>
    </p:spTree>
    <p:extLst>
      <p:ext uri="{BB962C8B-B14F-4D97-AF65-F5344CB8AC3E}">
        <p14:creationId xmlns:p14="http://schemas.microsoft.com/office/powerpoint/2010/main" val="3725456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Articles (Mạo từ)</a:t>
            </a:r>
            <a:r>
              <a:rPr lang="en-US" dirty="0"/>
              <a:t/>
            </a:r>
            <a:br>
              <a:rPr lang="en-US" dirty="0"/>
            </a:br>
            <a:endParaRPr lang="en-US" dirty="0"/>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vi-VN" sz="2800" dirty="0" smtClean="0">
                <a:solidFill>
                  <a:srgbClr val="FF0000"/>
                </a:solidFill>
              </a:rPr>
              <a:t>Mạo </a:t>
            </a:r>
            <a:r>
              <a:rPr lang="vi-VN" sz="2800" dirty="0">
                <a:solidFill>
                  <a:srgbClr val="FF0000"/>
                </a:solidFill>
              </a:rPr>
              <a:t>từ </a:t>
            </a:r>
            <a:r>
              <a:rPr lang="vi-VN" sz="2800" i="1" dirty="0">
                <a:solidFill>
                  <a:srgbClr val="FF0000"/>
                </a:solidFill>
              </a:rPr>
              <a:t>a, an</a:t>
            </a:r>
            <a:r>
              <a:rPr lang="vi-VN" sz="2800" dirty="0">
                <a:solidFill>
                  <a:srgbClr val="FF0000"/>
                </a:solidFill>
              </a:rPr>
              <a:t> </a:t>
            </a:r>
            <a:r>
              <a:rPr lang="vi-VN" sz="2800" dirty="0"/>
              <a:t>được dùng trước các danh từ số ít, các danh từ lần đầu tiên được đề cập đến. (Lưu ý: mạo từ an đứng trước các danh từ bắt đầu bằng một nguyên âm)</a:t>
            </a:r>
            <a:endParaRPr lang="en-US" sz="2800" dirty="0"/>
          </a:p>
          <a:p>
            <a:pPr>
              <a:buFontTx/>
              <a:buChar char="-"/>
            </a:pPr>
            <a:r>
              <a:rPr lang="vi-VN" sz="2800" dirty="0" smtClean="0"/>
              <a:t>We </a:t>
            </a:r>
            <a:r>
              <a:rPr lang="vi-VN" sz="2800" dirty="0"/>
              <a:t>have a cat and a dog. </a:t>
            </a:r>
            <a:endParaRPr lang="en-US" sz="2800" dirty="0"/>
          </a:p>
          <a:p>
            <a:pPr marL="0" indent="0">
              <a:buNone/>
            </a:pPr>
            <a:r>
              <a:rPr lang="vi-VN" sz="2800" dirty="0" smtClean="0">
                <a:solidFill>
                  <a:srgbClr val="FF0000"/>
                </a:solidFill>
              </a:rPr>
              <a:t>Mạo </a:t>
            </a:r>
            <a:r>
              <a:rPr lang="vi-VN" sz="2800" dirty="0">
                <a:solidFill>
                  <a:srgbClr val="FF0000"/>
                </a:solidFill>
              </a:rPr>
              <a:t>từ </a:t>
            </a:r>
            <a:r>
              <a:rPr lang="vi-VN" sz="2800" i="1" dirty="0">
                <a:solidFill>
                  <a:srgbClr val="FF0000"/>
                </a:solidFill>
              </a:rPr>
              <a:t>the </a:t>
            </a:r>
            <a:r>
              <a:rPr lang="vi-VN" sz="2800" dirty="0"/>
              <a:t>đứng trước các danh từ số ít, số nhiều, danh từ đếm được và danh từ không đếm được khi danh từ ấy được nhắc lại lần thứ hai hoặc khi cả người nói lẫn người nghe đều biết về khái niệm, sự vật, ý tưởng đề cập đến.</a:t>
            </a:r>
            <a:endParaRPr lang="en-US" sz="2800" dirty="0"/>
          </a:p>
          <a:p>
            <a:pPr marL="0" indent="0">
              <a:buNone/>
            </a:pPr>
            <a:r>
              <a:rPr lang="vi-VN" sz="2800" dirty="0"/>
              <a:t>- We have a cat and a dog. The cat is old, but the dog is just a puppy. </a:t>
            </a:r>
            <a:endParaRPr lang="en-US" sz="2800" dirty="0"/>
          </a:p>
          <a:p>
            <a:pPr marL="0" indent="0">
              <a:buNone/>
            </a:pPr>
            <a:r>
              <a:rPr lang="vi-VN" sz="2800" dirty="0"/>
              <a:t> </a:t>
            </a:r>
            <a:endParaRPr lang="en-US" sz="2800" dirty="0"/>
          </a:p>
        </p:txBody>
      </p:sp>
    </p:spTree>
    <p:extLst>
      <p:ext uri="{BB962C8B-B14F-4D97-AF65-F5344CB8AC3E}">
        <p14:creationId xmlns:p14="http://schemas.microsoft.com/office/powerpoint/2010/main" val="3887315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vi-VN" dirty="0"/>
              <a:t>MẠO TỪ A / AN ĐƯỢC SỬ DỤNG</a:t>
            </a:r>
            <a:r>
              <a:rPr lang="en-US" dirty="0"/>
              <a:t/>
            </a:r>
            <a:br>
              <a:rPr lang="en-US" dirty="0"/>
            </a:br>
            <a:endParaRPr lang="en-US" dirty="0"/>
          </a:p>
        </p:txBody>
      </p:sp>
      <p:sp>
        <p:nvSpPr>
          <p:cNvPr id="3" name="Content Placeholder 2"/>
          <p:cNvSpPr>
            <a:spLocks noGrp="1"/>
          </p:cNvSpPr>
          <p:nvPr>
            <p:ph idx="1"/>
          </p:nvPr>
        </p:nvSpPr>
        <p:spPr>
          <a:xfrm>
            <a:off x="457200" y="914400"/>
            <a:ext cx="8229600" cy="5211763"/>
          </a:xfrm>
        </p:spPr>
        <p:txBody>
          <a:bodyPr>
            <a:normAutofit fontScale="92500"/>
          </a:bodyPr>
          <a:lstStyle/>
          <a:p>
            <a:pPr lvl="0"/>
            <a:r>
              <a:rPr lang="vi-VN" i="1" dirty="0" smtClean="0">
                <a:solidFill>
                  <a:srgbClr val="FF0000"/>
                </a:solidFill>
              </a:rPr>
              <a:t>trước </a:t>
            </a:r>
            <a:r>
              <a:rPr lang="vi-VN" i="1" dirty="0">
                <a:solidFill>
                  <a:srgbClr val="FF0000"/>
                </a:solidFill>
              </a:rPr>
              <a:t>danh từ chỉ nghề nghiệp </a:t>
            </a:r>
            <a:endParaRPr lang="en-US" dirty="0">
              <a:solidFill>
                <a:srgbClr val="FF0000"/>
              </a:solidFill>
            </a:endParaRPr>
          </a:p>
          <a:p>
            <a:pPr marL="0" indent="0">
              <a:buNone/>
            </a:pPr>
            <a:r>
              <a:rPr lang="vi-VN" dirty="0"/>
              <a:t>I’m a teacher. She’s an architect. </a:t>
            </a:r>
            <a:endParaRPr lang="en-US" dirty="0"/>
          </a:p>
          <a:p>
            <a:pPr lvl="0"/>
            <a:r>
              <a:rPr lang="vi-VN" i="1" dirty="0">
                <a:solidFill>
                  <a:srgbClr val="FF0000"/>
                </a:solidFill>
              </a:rPr>
              <a:t>trong một số thành ngữ, cụm từ chỉ số lượng</a:t>
            </a:r>
            <a:r>
              <a:rPr lang="vi-VN" i="1" dirty="0"/>
              <a:t>. </a:t>
            </a:r>
            <a:endParaRPr lang="en-US" dirty="0"/>
          </a:p>
          <a:p>
            <a:r>
              <a:rPr lang="vi-VN" dirty="0"/>
              <a:t>a pair of (một cặp), a couple of (một đôi), a few (một ít), a little (một ít), a great deal of (nhiều), a great number of (nhiều) …</a:t>
            </a:r>
            <a:endParaRPr lang="en-US" dirty="0"/>
          </a:p>
          <a:p>
            <a:pPr lvl="0"/>
            <a:r>
              <a:rPr lang="vi-VN" i="1" dirty="0">
                <a:solidFill>
                  <a:srgbClr val="FF0000"/>
                </a:solidFill>
              </a:rPr>
              <a:t>trong các câu cảm thán có cấu trúc: “ what + a + danh từ đếm được số ít”</a:t>
            </a:r>
            <a:r>
              <a:rPr lang="vi-VN" dirty="0">
                <a:solidFill>
                  <a:srgbClr val="FF0000"/>
                </a:solidFill>
              </a:rPr>
              <a:t>. </a:t>
            </a:r>
            <a:endParaRPr lang="en-US" dirty="0">
              <a:solidFill>
                <a:srgbClr val="FF0000"/>
              </a:solidFill>
            </a:endParaRPr>
          </a:p>
          <a:p>
            <a:pPr marL="0" indent="0">
              <a:buNone/>
            </a:pPr>
            <a:r>
              <a:rPr lang="vi-VN" dirty="0"/>
              <a:t>What a lovely day! (một ngày thật đẹp) What a pity! (thật tội nghiệp)</a:t>
            </a:r>
            <a:endParaRPr lang="en-US" dirty="0"/>
          </a:p>
          <a:p>
            <a:endParaRPr lang="en-US" dirty="0"/>
          </a:p>
        </p:txBody>
      </p:sp>
    </p:spTree>
    <p:extLst>
      <p:ext uri="{BB962C8B-B14F-4D97-AF65-F5344CB8AC3E}">
        <p14:creationId xmlns:p14="http://schemas.microsoft.com/office/powerpoint/2010/main" val="65913928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vi-VN" dirty="0"/>
              <a:t>MẠO TỪ THE ĐƯỢC SỬ DỤNG</a:t>
            </a:r>
            <a:r>
              <a:rPr lang="en-US" dirty="0"/>
              <a:t/>
            </a:r>
            <a:br>
              <a:rPr lang="en-US" dirty="0"/>
            </a:br>
            <a:endParaRPr lang="en-US" dirty="0"/>
          </a:p>
        </p:txBody>
      </p:sp>
      <p:sp>
        <p:nvSpPr>
          <p:cNvPr id="3" name="Content Placeholder 2"/>
          <p:cNvSpPr>
            <a:spLocks noGrp="1"/>
          </p:cNvSpPr>
          <p:nvPr>
            <p:ph idx="1"/>
          </p:nvPr>
        </p:nvSpPr>
        <p:spPr>
          <a:xfrm>
            <a:off x="457200" y="762000"/>
            <a:ext cx="8229600" cy="5715000"/>
          </a:xfrm>
        </p:spPr>
        <p:txBody>
          <a:bodyPr>
            <a:normAutofit fontScale="85000" lnSpcReduction="20000"/>
          </a:bodyPr>
          <a:lstStyle/>
          <a:p>
            <a:pPr lvl="0"/>
            <a:r>
              <a:rPr lang="vi-VN" i="1" dirty="0" smtClean="0">
                <a:solidFill>
                  <a:srgbClr val="FF0000"/>
                </a:solidFill>
              </a:rPr>
              <a:t>trước </a:t>
            </a:r>
            <a:r>
              <a:rPr lang="vi-VN" i="1" dirty="0">
                <a:solidFill>
                  <a:srgbClr val="FF0000"/>
                </a:solidFill>
              </a:rPr>
              <a:t>tên của các đại dương, sông, khách sạn, quán rượu, nhà hát, bảo tàng và báo</a:t>
            </a:r>
            <a:r>
              <a:rPr lang="vi-VN" i="1" dirty="0" smtClean="0"/>
              <a:t>.</a:t>
            </a:r>
            <a:endParaRPr lang="en-US" dirty="0" smtClean="0"/>
          </a:p>
          <a:p>
            <a:pPr marL="0" indent="0">
              <a:buNone/>
            </a:pPr>
            <a:r>
              <a:rPr lang="vi-VN" dirty="0" smtClean="0"/>
              <a:t> The Atlantic (Ấn Độ dương), the British Museum (bảo tàng Anh quốc)</a:t>
            </a:r>
            <a:endParaRPr lang="en-US" dirty="0" smtClean="0"/>
          </a:p>
          <a:p>
            <a:pPr marL="0" indent="0">
              <a:buNone/>
            </a:pPr>
            <a:r>
              <a:rPr lang="vi-VN" i="1" dirty="0" smtClean="0"/>
              <a:t>The </a:t>
            </a:r>
            <a:r>
              <a:rPr lang="vi-VN" i="1" dirty="0"/>
              <a:t>Times (nhật báo Thời đại), </a:t>
            </a:r>
            <a:r>
              <a:rPr lang="vi-VN" dirty="0"/>
              <a:t>the Ritz (khách sạn Ritz)</a:t>
            </a:r>
            <a:endParaRPr lang="en-US" dirty="0"/>
          </a:p>
          <a:p>
            <a:pPr lvl="0"/>
            <a:r>
              <a:rPr lang="vi-VN" i="1" dirty="0">
                <a:solidFill>
                  <a:srgbClr val="FF0000"/>
                </a:solidFill>
              </a:rPr>
              <a:t>trước các danh từ thể hiện sự duy nhất</a:t>
            </a:r>
            <a:r>
              <a:rPr lang="vi-VN" i="1" dirty="0"/>
              <a:t>. </a:t>
            </a:r>
            <a:endParaRPr lang="en-US" dirty="0"/>
          </a:p>
          <a:p>
            <a:pPr marL="0" indent="0">
              <a:buNone/>
            </a:pPr>
            <a:r>
              <a:rPr lang="vi-VN" dirty="0"/>
              <a:t>The sun (mặt trời – duy nhất trong thái dương hệ), the queen (nữ hoàng – duy nhất trong một đất nước), the Government (chính phủ - duy nhất trong một quốc gia) …</a:t>
            </a:r>
            <a:endParaRPr lang="en-US" dirty="0"/>
          </a:p>
          <a:p>
            <a:pPr lvl="0"/>
            <a:r>
              <a:rPr lang="vi-VN" i="1" dirty="0">
                <a:solidFill>
                  <a:srgbClr val="FF0000"/>
                </a:solidFill>
              </a:rPr>
              <a:t>trước so sánh cực cấp (so sánh nhất). </a:t>
            </a:r>
            <a:endParaRPr lang="en-US" dirty="0">
              <a:solidFill>
                <a:srgbClr val="FF0000"/>
              </a:solidFill>
            </a:endParaRPr>
          </a:p>
          <a:p>
            <a:pPr marL="0" indent="0">
              <a:buNone/>
            </a:pPr>
            <a:r>
              <a:rPr lang="vi-VN" dirty="0"/>
              <a:t>He’s the richest man in the world. Jane’s the oldest in the class. </a:t>
            </a:r>
            <a:endParaRPr lang="en-US" dirty="0"/>
          </a:p>
          <a:p>
            <a:endParaRPr lang="en-US" dirty="0"/>
          </a:p>
        </p:txBody>
      </p:sp>
    </p:spTree>
    <p:extLst>
      <p:ext uri="{BB962C8B-B14F-4D97-AF65-F5344CB8AC3E}">
        <p14:creationId xmlns:p14="http://schemas.microsoft.com/office/powerpoint/2010/main" val="24958076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Giới</a:t>
            </a:r>
            <a:r>
              <a:rPr lang="en-US" dirty="0" smtClean="0"/>
              <a:t> </a:t>
            </a:r>
            <a:r>
              <a:rPr lang="en-US" dirty="0" err="1" smtClean="0"/>
              <a:t>từ</a:t>
            </a:r>
            <a:r>
              <a:rPr lang="en-US" dirty="0" smtClean="0"/>
              <a:t> </a:t>
            </a:r>
            <a:r>
              <a:rPr lang="en-US" dirty="0" err="1" smtClean="0"/>
              <a:t>chỉ</a:t>
            </a:r>
            <a:r>
              <a:rPr lang="en-US" dirty="0" smtClean="0"/>
              <a:t> </a:t>
            </a:r>
            <a:r>
              <a:rPr lang="en-US" dirty="0" err="1" smtClean="0"/>
              <a:t>thời</a:t>
            </a:r>
            <a:r>
              <a:rPr lang="en-US" dirty="0" smtClean="0"/>
              <a:t> </a:t>
            </a:r>
            <a:r>
              <a:rPr lang="en-US" dirty="0" err="1" smtClean="0"/>
              <a:t>gian</a:t>
            </a:r>
            <a:r>
              <a:rPr lang="en-US" dirty="0" smtClean="0"/>
              <a:t>/ </a:t>
            </a:r>
            <a:r>
              <a:rPr lang="en-US" dirty="0" err="1" smtClean="0"/>
              <a:t>nơi</a:t>
            </a:r>
            <a:r>
              <a:rPr lang="en-US" dirty="0" smtClean="0"/>
              <a:t> </a:t>
            </a:r>
            <a:r>
              <a:rPr lang="en-US" dirty="0" err="1" smtClean="0"/>
              <a:t>chốn</a:t>
            </a:r>
            <a:endParaRPr lang="en-US" dirty="0"/>
          </a:p>
        </p:txBody>
      </p:sp>
      <p:sp>
        <p:nvSpPr>
          <p:cNvPr id="3" name="Content Placeholder 2"/>
          <p:cNvSpPr>
            <a:spLocks noGrp="1"/>
          </p:cNvSpPr>
          <p:nvPr>
            <p:ph idx="1"/>
          </p:nvPr>
        </p:nvSpPr>
        <p:spPr/>
        <p:txBody>
          <a:bodyPr/>
          <a:lstStyle/>
          <a:p>
            <a:pPr lvl="0"/>
            <a:r>
              <a:rPr lang="vi-VN" dirty="0" smtClean="0">
                <a:solidFill>
                  <a:srgbClr val="000000"/>
                </a:solidFill>
              </a:rPr>
              <a:t>Prepositions </a:t>
            </a:r>
            <a:r>
              <a:rPr lang="vi-VN" dirty="0">
                <a:solidFill>
                  <a:srgbClr val="000000"/>
                </a:solidFill>
              </a:rPr>
              <a:t>of place (Giới từ nơi chốn): in, at, on, by, near..</a:t>
            </a:r>
            <a:r>
              <a:rPr lang="vi-VN" dirty="0" smtClean="0">
                <a:solidFill>
                  <a:srgbClr val="000000"/>
                </a:solidFill>
              </a:rPr>
              <a:t>.</a:t>
            </a:r>
          </a:p>
          <a:p>
            <a:pPr marL="0" lvl="0" indent="0">
              <a:buNone/>
            </a:pPr>
            <a:endParaRPr lang="en-US" dirty="0">
              <a:solidFill>
                <a:srgbClr val="000000"/>
              </a:solidFill>
            </a:endParaRPr>
          </a:p>
          <a:p>
            <a:pPr lvl="0"/>
            <a:r>
              <a:rPr lang="vi-VN" dirty="0">
                <a:solidFill>
                  <a:srgbClr val="000000"/>
                </a:solidFill>
              </a:rPr>
              <a:t>Prepositions of time (Giới từ thời gian): in, at, on, before, after, till/until... </a:t>
            </a:r>
            <a:endParaRPr lang="en-US" dirty="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2221130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Prepositions of time and place</a:t>
            </a:r>
            <a:endParaRPr lang="en-US" dirty="0"/>
          </a:p>
        </p:txBody>
      </p:sp>
      <p:sp>
        <p:nvSpPr>
          <p:cNvPr id="3" name="Text Placeholder 2"/>
          <p:cNvSpPr>
            <a:spLocks noGrp="1"/>
          </p:cNvSpPr>
          <p:nvPr>
            <p:ph type="body" idx="1"/>
          </p:nvPr>
        </p:nvSpPr>
        <p:spPr>
          <a:xfrm>
            <a:off x="484188" y="895351"/>
            <a:ext cx="4040188" cy="639762"/>
          </a:xfrm>
        </p:spPr>
        <p:txBody>
          <a:bodyPr/>
          <a:lstStyle/>
          <a:p>
            <a:r>
              <a:rPr lang="en-US" dirty="0" smtClean="0"/>
              <a:t>Prepositions of time </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63026959"/>
              </p:ext>
            </p:extLst>
          </p:nvPr>
        </p:nvGraphicFramePr>
        <p:xfrm>
          <a:off x="457200" y="1592259"/>
          <a:ext cx="4040188" cy="4389440"/>
        </p:xfrm>
        <a:graphic>
          <a:graphicData uri="http://schemas.openxmlformats.org/drawingml/2006/table">
            <a:tbl>
              <a:tblPr firstRow="1" bandRow="1">
                <a:tableStyleId>{0E3FDE45-AF77-4B5C-9715-49D594BDF05E}</a:tableStyleId>
              </a:tblPr>
              <a:tblGrid>
                <a:gridCol w="533400"/>
                <a:gridCol w="3506788"/>
              </a:tblGrid>
              <a:tr h="399040">
                <a:tc rowSpan="4">
                  <a:txBody>
                    <a:bodyPr/>
                    <a:lstStyle/>
                    <a:p>
                      <a:endParaRPr lang="en-US" dirty="0" smtClean="0"/>
                    </a:p>
                    <a:p>
                      <a:r>
                        <a:rPr lang="en-US" dirty="0" smtClean="0"/>
                        <a:t>On</a:t>
                      </a:r>
                      <a:endParaRPr lang="en-US" dirty="0"/>
                    </a:p>
                  </a:txBody>
                  <a:tcPr/>
                </a:tc>
                <a:tc>
                  <a:txBody>
                    <a:bodyPr/>
                    <a:lstStyle/>
                    <a:p>
                      <a:r>
                        <a:rPr lang="en-US" dirty="0" smtClean="0"/>
                        <a:t>19th</a:t>
                      </a:r>
                      <a:r>
                        <a:rPr lang="en-US" baseline="0" dirty="0" smtClean="0"/>
                        <a:t> June</a:t>
                      </a:r>
                      <a:endParaRPr lang="en-US" dirty="0"/>
                    </a:p>
                  </a:txBody>
                  <a:tcPr/>
                </a:tc>
              </a:tr>
              <a:tr h="399040">
                <a:tc vMerge="1">
                  <a:txBody>
                    <a:bodyPr/>
                    <a:lstStyle/>
                    <a:p>
                      <a:endParaRPr lang="en-US" dirty="0"/>
                    </a:p>
                  </a:txBody>
                  <a:tcPr/>
                </a:tc>
                <a:tc>
                  <a:txBody>
                    <a:bodyPr/>
                    <a:lstStyle/>
                    <a:p>
                      <a:r>
                        <a:rPr lang="en-US" dirty="0" smtClean="0"/>
                        <a:t>Monday</a:t>
                      </a:r>
                      <a:endParaRPr lang="en-US" dirty="0"/>
                    </a:p>
                  </a:txBody>
                  <a:tcPr/>
                </a:tc>
              </a:tr>
              <a:tr h="399040">
                <a:tc vMerge="1">
                  <a:txBody>
                    <a:bodyPr/>
                    <a:lstStyle/>
                    <a:p>
                      <a:endParaRPr lang="en-US" dirty="0"/>
                    </a:p>
                  </a:txBody>
                  <a:tcPr/>
                </a:tc>
                <a:tc>
                  <a:txBody>
                    <a:bodyPr/>
                    <a:lstStyle/>
                    <a:p>
                      <a:r>
                        <a:rPr lang="en-US" dirty="0" smtClean="0"/>
                        <a:t>Monday morning</a:t>
                      </a:r>
                      <a:endParaRPr lang="en-US" dirty="0"/>
                    </a:p>
                  </a:txBody>
                  <a:tcPr/>
                </a:tc>
              </a:tr>
              <a:tr h="399040">
                <a:tc vMerge="1">
                  <a:txBody>
                    <a:bodyPr/>
                    <a:lstStyle/>
                    <a:p>
                      <a:endParaRPr lang="en-US" dirty="0"/>
                    </a:p>
                  </a:txBody>
                  <a:tcPr/>
                </a:tc>
                <a:tc>
                  <a:txBody>
                    <a:bodyPr/>
                    <a:lstStyle/>
                    <a:p>
                      <a:r>
                        <a:rPr lang="en-US" dirty="0" smtClean="0"/>
                        <a:t>birthday</a:t>
                      </a:r>
                      <a:endParaRPr lang="en-US" dirty="0"/>
                    </a:p>
                  </a:txBody>
                  <a:tcPr/>
                </a:tc>
              </a:tr>
              <a:tr h="399040">
                <a:tc rowSpan="4">
                  <a:txBody>
                    <a:bodyPr/>
                    <a:lstStyle/>
                    <a:p>
                      <a:endParaRPr lang="en-US" dirty="0" smtClean="0"/>
                    </a:p>
                    <a:p>
                      <a:endParaRPr lang="en-US" dirty="0" smtClean="0"/>
                    </a:p>
                    <a:p>
                      <a:r>
                        <a:rPr lang="en-US" dirty="0" smtClean="0"/>
                        <a:t>In</a:t>
                      </a:r>
                      <a:endParaRPr lang="en-US" dirty="0"/>
                    </a:p>
                  </a:txBody>
                  <a:tcPr/>
                </a:tc>
                <a:tc>
                  <a:txBody>
                    <a:bodyPr/>
                    <a:lstStyle/>
                    <a:p>
                      <a:r>
                        <a:rPr lang="en-US" dirty="0" smtClean="0"/>
                        <a:t>May/ April</a:t>
                      </a:r>
                      <a:endParaRPr lang="en-US" dirty="0"/>
                    </a:p>
                  </a:txBody>
                  <a:tcPr/>
                </a:tc>
              </a:tr>
              <a:tr h="399040">
                <a:tc vMerge="1">
                  <a:txBody>
                    <a:bodyPr/>
                    <a:lstStyle/>
                    <a:p>
                      <a:endParaRPr lang="en-US"/>
                    </a:p>
                  </a:txBody>
                  <a:tcPr/>
                </a:tc>
                <a:tc>
                  <a:txBody>
                    <a:bodyPr/>
                    <a:lstStyle/>
                    <a:p>
                      <a:r>
                        <a:rPr lang="en-US" dirty="0" smtClean="0"/>
                        <a:t>2018</a:t>
                      </a:r>
                      <a:endParaRPr lang="en-US" dirty="0"/>
                    </a:p>
                  </a:txBody>
                  <a:tcPr/>
                </a:tc>
              </a:tr>
              <a:tr h="399040">
                <a:tc vMerge="1">
                  <a:txBody>
                    <a:bodyPr/>
                    <a:lstStyle/>
                    <a:p>
                      <a:endParaRPr lang="en-US"/>
                    </a:p>
                  </a:txBody>
                  <a:tcPr/>
                </a:tc>
                <a:tc>
                  <a:txBody>
                    <a:bodyPr/>
                    <a:lstStyle/>
                    <a:p>
                      <a:r>
                        <a:rPr lang="en-US" dirty="0" smtClean="0"/>
                        <a:t>Winter/ summer</a:t>
                      </a:r>
                      <a:endParaRPr lang="en-US" dirty="0"/>
                    </a:p>
                  </a:txBody>
                  <a:tcPr/>
                </a:tc>
              </a:tr>
              <a:tr h="399040">
                <a:tc vMerge="1">
                  <a:txBody>
                    <a:bodyPr/>
                    <a:lstStyle/>
                    <a:p>
                      <a:endParaRPr lang="en-US" dirty="0"/>
                    </a:p>
                  </a:txBody>
                  <a:tcPr/>
                </a:tc>
                <a:tc>
                  <a:txBody>
                    <a:bodyPr/>
                    <a:lstStyle/>
                    <a:p>
                      <a:r>
                        <a:rPr lang="en-US" dirty="0" smtClean="0"/>
                        <a:t>The morning/ evening</a:t>
                      </a:r>
                      <a:endParaRPr lang="en-US" dirty="0"/>
                    </a:p>
                  </a:txBody>
                  <a:tcPr/>
                </a:tc>
              </a:tr>
              <a:tr h="399040">
                <a:tc rowSpan="3">
                  <a:txBody>
                    <a:bodyPr/>
                    <a:lstStyle/>
                    <a:p>
                      <a:endParaRPr lang="en-US" dirty="0" smtClean="0"/>
                    </a:p>
                    <a:p>
                      <a:r>
                        <a:rPr lang="en-US" dirty="0" smtClean="0"/>
                        <a:t>At</a:t>
                      </a:r>
                      <a:endParaRPr lang="en-US" dirty="0"/>
                    </a:p>
                  </a:txBody>
                  <a:tcPr/>
                </a:tc>
                <a:tc>
                  <a:txBody>
                    <a:bodyPr/>
                    <a:lstStyle/>
                    <a:p>
                      <a:r>
                        <a:rPr lang="en-US" dirty="0" smtClean="0"/>
                        <a:t>10 o’clock</a:t>
                      </a:r>
                      <a:endParaRPr lang="en-US" dirty="0"/>
                    </a:p>
                  </a:txBody>
                  <a:tcPr/>
                </a:tc>
              </a:tr>
              <a:tr h="399040">
                <a:tc vMerge="1">
                  <a:txBody>
                    <a:bodyPr/>
                    <a:lstStyle/>
                    <a:p>
                      <a:endParaRPr lang="en-US" dirty="0"/>
                    </a:p>
                  </a:txBody>
                  <a:tcPr/>
                </a:tc>
                <a:tc>
                  <a:txBody>
                    <a:bodyPr/>
                    <a:lstStyle/>
                    <a:p>
                      <a:r>
                        <a:rPr lang="en-US" dirty="0" smtClean="0"/>
                        <a:t>Christmas</a:t>
                      </a:r>
                      <a:endParaRPr lang="en-US" dirty="0"/>
                    </a:p>
                  </a:txBody>
                  <a:tcPr/>
                </a:tc>
              </a:tr>
              <a:tr h="399040">
                <a:tc vMerge="1">
                  <a:txBody>
                    <a:bodyPr/>
                    <a:lstStyle/>
                    <a:p>
                      <a:endParaRPr lang="en-US" dirty="0"/>
                    </a:p>
                  </a:txBody>
                  <a:tcPr/>
                </a:tc>
                <a:tc>
                  <a:txBody>
                    <a:bodyPr/>
                    <a:lstStyle/>
                    <a:p>
                      <a:r>
                        <a:rPr lang="en-US" dirty="0" smtClean="0"/>
                        <a:t>The moment/</a:t>
                      </a:r>
                      <a:r>
                        <a:rPr lang="en-US" baseline="0" dirty="0" smtClean="0"/>
                        <a:t> night/ noon</a:t>
                      </a:r>
                      <a:endParaRPr lang="en-US" dirty="0"/>
                    </a:p>
                  </a:txBody>
                  <a:tcPr/>
                </a:tc>
              </a:tr>
            </a:tbl>
          </a:graphicData>
        </a:graphic>
      </p:graphicFrame>
      <p:sp>
        <p:nvSpPr>
          <p:cNvPr id="5" name="Text Placeholder 4"/>
          <p:cNvSpPr>
            <a:spLocks noGrp="1"/>
          </p:cNvSpPr>
          <p:nvPr>
            <p:ph type="body" sz="quarter" idx="3"/>
          </p:nvPr>
        </p:nvSpPr>
        <p:spPr>
          <a:xfrm>
            <a:off x="4524376" y="952500"/>
            <a:ext cx="4041775" cy="582613"/>
          </a:xfrm>
        </p:spPr>
        <p:txBody>
          <a:bodyPr/>
          <a:lstStyle/>
          <a:p>
            <a:r>
              <a:rPr lang="en-US" dirty="0" smtClean="0"/>
              <a:t>Prepositions of place </a:t>
            </a:r>
            <a:endParaRPr lang="en-US"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876571718"/>
              </p:ext>
            </p:extLst>
          </p:nvPr>
        </p:nvGraphicFramePr>
        <p:xfrm>
          <a:off x="4645025" y="1592263"/>
          <a:ext cx="4041776" cy="4988560"/>
        </p:xfrm>
        <a:graphic>
          <a:graphicData uri="http://schemas.openxmlformats.org/drawingml/2006/table">
            <a:tbl>
              <a:tblPr firstRow="1" bandRow="1">
                <a:tableStyleId>{BDBED569-4797-4DF1-A0F4-6AAB3CD982D8}</a:tableStyleId>
              </a:tblPr>
              <a:tblGrid>
                <a:gridCol w="625475"/>
                <a:gridCol w="3416301"/>
              </a:tblGrid>
              <a:tr h="370840">
                <a:tc rowSpan="4">
                  <a:txBody>
                    <a:bodyPr/>
                    <a:lstStyle/>
                    <a:p>
                      <a:endParaRPr lang="en-US" dirty="0" smtClean="0"/>
                    </a:p>
                    <a:p>
                      <a:endParaRPr lang="en-US" dirty="0" smtClean="0"/>
                    </a:p>
                    <a:p>
                      <a:r>
                        <a:rPr lang="en-US" dirty="0" smtClean="0"/>
                        <a:t>In</a:t>
                      </a:r>
                      <a:endParaRPr lang="en-US" dirty="0"/>
                    </a:p>
                  </a:txBody>
                  <a:tcPr/>
                </a:tc>
                <a:tc>
                  <a:txBody>
                    <a:bodyPr/>
                    <a:lstStyle/>
                    <a:p>
                      <a:r>
                        <a:rPr lang="en-US" dirty="0" smtClean="0"/>
                        <a:t>Towns and cities</a:t>
                      </a:r>
                    </a:p>
                  </a:txBody>
                  <a:tcPr/>
                </a:tc>
              </a:tr>
              <a:tr h="370840">
                <a:tc vMerge="1">
                  <a:txBody>
                    <a:bodyPr/>
                    <a:lstStyle/>
                    <a:p>
                      <a:endParaRPr lang="en-US" dirty="0"/>
                    </a:p>
                  </a:txBody>
                  <a:tcPr/>
                </a:tc>
                <a:tc>
                  <a:txBody>
                    <a:bodyPr/>
                    <a:lstStyle/>
                    <a:p>
                      <a:r>
                        <a:rPr lang="en-US" dirty="0" smtClean="0"/>
                        <a:t>Countries</a:t>
                      </a:r>
                      <a:r>
                        <a:rPr lang="en-US" baseline="0" dirty="0" smtClean="0"/>
                        <a:t> and continents</a:t>
                      </a:r>
                      <a:endParaRPr lang="en-US" dirty="0"/>
                    </a:p>
                  </a:txBody>
                  <a:tcPr/>
                </a:tc>
              </a:tr>
              <a:tr h="370840">
                <a:tc vMerge="1">
                  <a:txBody>
                    <a:bodyPr/>
                    <a:lstStyle/>
                    <a:p>
                      <a:endParaRPr lang="en-US" dirty="0"/>
                    </a:p>
                  </a:txBody>
                  <a:tcPr/>
                </a:tc>
                <a:tc>
                  <a:txBody>
                    <a:bodyPr/>
                    <a:lstStyle/>
                    <a:p>
                      <a:r>
                        <a:rPr lang="en-US" dirty="0" smtClean="0"/>
                        <a:t>Areas and regions</a:t>
                      </a:r>
                      <a:endParaRPr lang="en-US" dirty="0"/>
                    </a:p>
                  </a:txBody>
                  <a:tcPr/>
                </a:tc>
              </a:tr>
              <a:tr h="370840">
                <a:tc vMerge="1">
                  <a:txBody>
                    <a:bodyPr/>
                    <a:lstStyle/>
                    <a:p>
                      <a:endParaRPr lang="en-US" dirty="0"/>
                    </a:p>
                  </a:txBody>
                  <a:tcPr/>
                </a:tc>
                <a:tc>
                  <a:txBody>
                    <a:bodyPr/>
                    <a:lstStyle/>
                    <a:p>
                      <a:r>
                        <a:rPr lang="en-US" dirty="0" smtClean="0"/>
                        <a:t>Inside</a:t>
                      </a:r>
                      <a:r>
                        <a:rPr lang="en-US" baseline="0" dirty="0" smtClean="0"/>
                        <a:t> an object/ room/ building</a:t>
                      </a:r>
                      <a:endParaRPr lang="en-US" dirty="0"/>
                    </a:p>
                  </a:txBody>
                  <a:tcPr/>
                </a:tc>
              </a:tr>
              <a:tr h="370840">
                <a:tc rowSpan="4">
                  <a:txBody>
                    <a:bodyPr/>
                    <a:lstStyle/>
                    <a:p>
                      <a:endParaRPr lang="en-US" dirty="0" smtClean="0"/>
                    </a:p>
                    <a:p>
                      <a:endParaRPr lang="en-US" dirty="0" smtClean="0"/>
                    </a:p>
                    <a:p>
                      <a:r>
                        <a:rPr lang="en-US" dirty="0" smtClean="0"/>
                        <a:t>On</a:t>
                      </a:r>
                      <a:endParaRPr lang="en-US" dirty="0"/>
                    </a:p>
                  </a:txBody>
                  <a:tcPr/>
                </a:tc>
                <a:tc>
                  <a:txBody>
                    <a:bodyPr/>
                    <a:lstStyle/>
                    <a:p>
                      <a:r>
                        <a:rPr lang="en-US" dirty="0" smtClean="0"/>
                        <a:t>Islands (on Mykonos)</a:t>
                      </a:r>
                      <a:endParaRPr lang="en-US" dirty="0"/>
                    </a:p>
                  </a:txBody>
                  <a:tcPr/>
                </a:tc>
              </a:tr>
              <a:tr h="370840">
                <a:tc vMerge="1">
                  <a:txBody>
                    <a:bodyPr/>
                    <a:lstStyle/>
                    <a:p>
                      <a:endParaRPr lang="en-US" dirty="0"/>
                    </a:p>
                  </a:txBody>
                  <a:tcPr/>
                </a:tc>
                <a:tc>
                  <a:txBody>
                    <a:bodyPr/>
                    <a:lstStyle/>
                    <a:p>
                      <a:r>
                        <a:rPr lang="en-US" dirty="0" smtClean="0"/>
                        <a:t>Page 97</a:t>
                      </a:r>
                      <a:endParaRPr lang="en-US" dirty="0"/>
                    </a:p>
                  </a:txBody>
                  <a:tcPr/>
                </a:tc>
              </a:tr>
              <a:tr h="370840">
                <a:tc vMerge="1">
                  <a:txBody>
                    <a:bodyPr/>
                    <a:lstStyle/>
                    <a:p>
                      <a:endParaRPr lang="en-US" dirty="0"/>
                    </a:p>
                  </a:txBody>
                  <a:tcPr/>
                </a:tc>
                <a:tc>
                  <a:txBody>
                    <a:bodyPr/>
                    <a:lstStyle/>
                    <a:p>
                      <a:r>
                        <a:rPr lang="en-US" dirty="0" smtClean="0"/>
                        <a:t>Surface</a:t>
                      </a:r>
                      <a:r>
                        <a:rPr lang="en-US" baseline="0" dirty="0" smtClean="0"/>
                        <a:t> (on the wall)</a:t>
                      </a:r>
                    </a:p>
                  </a:txBody>
                  <a:tcPr/>
                </a:tc>
              </a:tr>
              <a:tr h="370840">
                <a:tc vMerge="1">
                  <a:txBody>
                    <a:bodyPr/>
                    <a:lstStyle/>
                    <a:p>
                      <a:endParaRPr lang="en-US" dirty="0"/>
                    </a:p>
                  </a:txBody>
                  <a:tcPr/>
                </a:tc>
                <a:tc>
                  <a:txBody>
                    <a:bodyPr/>
                    <a:lstStyle/>
                    <a:p>
                      <a:r>
                        <a:rPr lang="en-US" dirty="0" smtClean="0"/>
                        <a:t>The top of an object (on the kitchen table)</a:t>
                      </a:r>
                      <a:endParaRPr lang="en-US" dirty="0"/>
                    </a:p>
                  </a:txBody>
                  <a:tcPr/>
                </a:tc>
              </a:tr>
              <a:tr h="370840">
                <a:tc rowSpan="4">
                  <a:txBody>
                    <a:bodyPr/>
                    <a:lstStyle/>
                    <a:p>
                      <a:r>
                        <a:rPr lang="en-US" dirty="0" smtClean="0"/>
                        <a:t>At</a:t>
                      </a:r>
                      <a:endParaRPr lang="en-US" dirty="0"/>
                    </a:p>
                  </a:txBody>
                  <a:tcPr/>
                </a:tc>
                <a:tc>
                  <a:txBody>
                    <a:bodyPr/>
                    <a:lstStyle/>
                    <a:p>
                      <a:r>
                        <a:rPr lang="en-US" dirty="0" smtClean="0"/>
                        <a:t>Exactly places</a:t>
                      </a:r>
                      <a:endParaRPr lang="en-US" dirty="0"/>
                    </a:p>
                  </a:txBody>
                  <a:tcPr/>
                </a:tc>
              </a:tr>
              <a:tr h="370840">
                <a:tc vMerge="1">
                  <a:txBody>
                    <a:bodyPr/>
                    <a:lstStyle/>
                    <a:p>
                      <a:endParaRPr lang="en-US" dirty="0"/>
                    </a:p>
                  </a:txBody>
                  <a:tcPr/>
                </a:tc>
                <a:tc>
                  <a:txBody>
                    <a:bodyPr/>
                    <a:lstStyle/>
                    <a:p>
                      <a:r>
                        <a:rPr lang="en-US" dirty="0" smtClean="0"/>
                        <a:t>addresses</a:t>
                      </a:r>
                      <a:endParaRPr lang="en-US" dirty="0"/>
                    </a:p>
                  </a:txBody>
                  <a:tcPr/>
                </a:tc>
              </a:tr>
              <a:tr h="370840">
                <a:tc vMerge="1">
                  <a:txBody>
                    <a:bodyPr/>
                    <a:lstStyle/>
                    <a:p>
                      <a:endParaRPr lang="en-US" dirty="0"/>
                    </a:p>
                  </a:txBody>
                  <a:tcPr/>
                </a:tc>
                <a:tc>
                  <a:txBody>
                    <a:bodyPr/>
                    <a:lstStyle/>
                    <a:p>
                      <a:r>
                        <a:rPr lang="en-US" dirty="0" smtClean="0"/>
                        <a:t>activity</a:t>
                      </a:r>
                      <a:r>
                        <a:rPr lang="en-US" baseline="0" dirty="0" smtClean="0"/>
                        <a:t> (at the party)</a:t>
                      </a:r>
                      <a:endParaRPr lang="en-US" dirty="0"/>
                    </a:p>
                  </a:txBody>
                  <a:tcPr/>
                </a:tc>
              </a:tr>
              <a:tr h="370840">
                <a:tc vMerge="1">
                  <a:txBody>
                    <a:bodyPr/>
                    <a:lstStyle/>
                    <a:p>
                      <a:endParaRPr lang="en-US" dirty="0"/>
                    </a:p>
                  </a:txBody>
                  <a:tcPr/>
                </a:tc>
                <a:tc>
                  <a:txBody>
                    <a:bodyPr/>
                    <a:lstStyle/>
                    <a:p>
                      <a:r>
                        <a:rPr lang="en-US" dirty="0" smtClean="0"/>
                        <a:t>Building (activities that happen</a:t>
                      </a:r>
                      <a:r>
                        <a:rPr lang="en-US" baseline="0" dirty="0" smtClean="0"/>
                        <a:t> </a:t>
                      </a:r>
                      <a:r>
                        <a:rPr lang="en-US" dirty="0" smtClean="0"/>
                        <a:t>there)</a:t>
                      </a:r>
                      <a:endParaRPr lang="en-US" dirty="0"/>
                    </a:p>
                  </a:txBody>
                  <a:tcPr/>
                </a:tc>
              </a:tr>
            </a:tbl>
          </a:graphicData>
        </a:graphic>
      </p:graphicFrame>
    </p:spTree>
    <p:extLst>
      <p:ext uri="{BB962C8B-B14F-4D97-AF65-F5344CB8AC3E}">
        <p14:creationId xmlns:p14="http://schemas.microsoft.com/office/powerpoint/2010/main" val="312409172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18062"/>
          </a:xfrm>
        </p:spPr>
        <p:txBody>
          <a:bodyPr>
            <a:normAutofit fontScale="90000"/>
          </a:bodyPr>
          <a:lstStyle/>
          <a:p>
            <a:pPr algn="l"/>
            <a:r>
              <a:rPr lang="en-US" dirty="0" smtClean="0">
                <a:solidFill>
                  <a:srgbClr val="FF0000"/>
                </a:solidFill>
              </a:rPr>
              <a:t> </a:t>
            </a:r>
            <a:r>
              <a:rPr lang="en-US" dirty="0">
                <a:solidFill>
                  <a:srgbClr val="FF0000"/>
                </a:solidFill>
              </a:rPr>
              <a:t>Prepositions of time and </a:t>
            </a:r>
            <a:r>
              <a:rPr lang="en-US" dirty="0" smtClean="0">
                <a:solidFill>
                  <a:srgbClr val="FF0000"/>
                </a:solidFill>
              </a:rPr>
              <a:t>place</a:t>
            </a:r>
            <a:br>
              <a:rPr lang="en-US" dirty="0" smtClean="0">
                <a:solidFill>
                  <a:srgbClr val="FF0000"/>
                </a:solidFill>
              </a:rPr>
            </a:br>
            <a:r>
              <a:rPr lang="en-US" dirty="0" smtClean="0">
                <a:solidFill>
                  <a:srgbClr val="FF0000"/>
                </a:solidFill>
              </a:rPr>
              <a:t/>
            </a:r>
            <a:br>
              <a:rPr lang="en-US" dirty="0" smtClean="0">
                <a:solidFill>
                  <a:srgbClr val="FF0000"/>
                </a:solidFill>
              </a:rPr>
            </a:br>
            <a:r>
              <a:rPr lang="en-US" sz="3200" dirty="0" smtClean="0">
                <a:solidFill>
                  <a:srgbClr val="000000"/>
                </a:solidFill>
              </a:rPr>
              <a:t>1. </a:t>
            </a:r>
            <a:r>
              <a:rPr lang="en-US" sz="3200" dirty="0" smtClean="0"/>
              <a:t>The weather is cold </a:t>
            </a:r>
            <a:r>
              <a:rPr lang="en-US" sz="3200" i="1" dirty="0" smtClean="0"/>
              <a:t>......</a:t>
            </a:r>
            <a:r>
              <a:rPr lang="en-US" sz="3200" dirty="0" smtClean="0"/>
              <a:t>night/ noon.</a:t>
            </a:r>
            <a:br>
              <a:rPr lang="en-US" sz="3200" dirty="0" smtClean="0"/>
            </a:br>
            <a:r>
              <a:rPr lang="en-US" sz="3200" dirty="0" smtClean="0"/>
              <a:t>2. She often gets up at 8 o’clock </a:t>
            </a:r>
            <a:r>
              <a:rPr lang="en-US" sz="3200" i="1" dirty="0" smtClean="0"/>
              <a:t>.....</a:t>
            </a:r>
            <a:r>
              <a:rPr lang="en-US" sz="3200" dirty="0" smtClean="0"/>
              <a:t>the morning.</a:t>
            </a:r>
            <a:br>
              <a:rPr lang="en-US" sz="3200" dirty="0" smtClean="0"/>
            </a:br>
            <a:r>
              <a:rPr lang="en-US" sz="3200" dirty="0" smtClean="0"/>
              <a:t>3. We got there </a:t>
            </a:r>
            <a:r>
              <a:rPr lang="en-US" sz="3200" i="1" dirty="0" smtClean="0"/>
              <a:t>.......</a:t>
            </a:r>
            <a:r>
              <a:rPr lang="en-US" sz="3200" dirty="0" smtClean="0"/>
              <a:t>Friday evening.</a:t>
            </a:r>
            <a:br>
              <a:rPr lang="en-US" sz="3200" dirty="0" smtClean="0"/>
            </a:br>
            <a:r>
              <a:rPr lang="en-US" sz="3200" dirty="0" smtClean="0"/>
              <a:t>4. I’ll see you </a:t>
            </a:r>
            <a:r>
              <a:rPr lang="en-US" sz="3200" i="1" dirty="0" smtClean="0"/>
              <a:t>.....</a:t>
            </a:r>
            <a:r>
              <a:rPr lang="en-US" sz="3200" dirty="0" smtClean="0"/>
              <a:t>4 o’clock.</a:t>
            </a:r>
            <a:br>
              <a:rPr lang="en-US" sz="3200" dirty="0" smtClean="0"/>
            </a:br>
            <a:r>
              <a:rPr lang="en-US" sz="3200" dirty="0" smtClean="0"/>
              <a:t>5. His birthday is </a:t>
            </a:r>
            <a:r>
              <a:rPr lang="en-US" sz="3200" i="1" dirty="0" smtClean="0"/>
              <a:t>.... </a:t>
            </a:r>
            <a:r>
              <a:rPr lang="en-US" sz="3200" dirty="0" smtClean="0"/>
              <a:t>July.</a:t>
            </a:r>
            <a:br>
              <a:rPr lang="en-US" sz="3200" dirty="0" smtClean="0"/>
            </a:br>
            <a:r>
              <a:rPr lang="en-US" sz="3200" dirty="0" smtClean="0"/>
              <a:t>6 They published a collection of short stories.... last years</a:t>
            </a:r>
            <a:endParaRPr lang="en-US" sz="3200" dirty="0"/>
          </a:p>
        </p:txBody>
      </p:sp>
    </p:spTree>
    <p:extLst>
      <p:ext uri="{BB962C8B-B14F-4D97-AF65-F5344CB8AC3E}">
        <p14:creationId xmlns:p14="http://schemas.microsoft.com/office/powerpoint/2010/main" val="30608645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vi-VN" sz="2800" b="1" dirty="0"/>
              <a:t>Adjectives (Tính từ</a:t>
            </a:r>
            <a:r>
              <a:rPr lang="vi-VN" b="1" dirty="0"/>
              <a:t>)</a:t>
            </a:r>
            <a:r>
              <a:rPr lang="en-US" dirty="0"/>
              <a:t> </a:t>
            </a:r>
          </a:p>
        </p:txBody>
      </p:sp>
      <p:sp>
        <p:nvSpPr>
          <p:cNvPr id="3" name="Content Placeholder 2"/>
          <p:cNvSpPr>
            <a:spLocks noGrp="1"/>
          </p:cNvSpPr>
          <p:nvPr>
            <p:ph idx="1"/>
          </p:nvPr>
        </p:nvSpPr>
        <p:spPr>
          <a:xfrm>
            <a:off x="457200" y="914400"/>
            <a:ext cx="8229600" cy="5715000"/>
          </a:xfrm>
        </p:spPr>
        <p:txBody>
          <a:bodyPr>
            <a:normAutofit fontScale="25000" lnSpcReduction="20000"/>
          </a:bodyPr>
          <a:lstStyle/>
          <a:p>
            <a:r>
              <a:rPr lang="vi-VN" sz="5600" b="1" dirty="0">
                <a:solidFill>
                  <a:srgbClr val="000000"/>
                </a:solidFill>
              </a:rPr>
              <a:t>OF 		</a:t>
            </a:r>
            <a:r>
              <a:rPr lang="vi-VN" sz="5600" b="1" dirty="0" smtClean="0">
                <a:solidFill>
                  <a:srgbClr val="000000"/>
                </a:solidFill>
              </a:rPr>
              <a:t>	                      WITH</a:t>
            </a:r>
            <a:endParaRPr lang="en-US" sz="5600" dirty="0">
              <a:solidFill>
                <a:srgbClr val="000000"/>
              </a:solidFill>
            </a:endParaRPr>
          </a:p>
          <a:p>
            <a:r>
              <a:rPr lang="en-US" sz="5500" dirty="0" smtClean="0">
                <a:solidFill>
                  <a:srgbClr val="000000"/>
                </a:solidFill>
              </a:rPr>
              <a:t>A</a:t>
            </a:r>
            <a:r>
              <a:rPr lang="vi-VN" sz="5500" dirty="0" smtClean="0">
                <a:solidFill>
                  <a:srgbClr val="000000"/>
                </a:solidFill>
              </a:rPr>
              <a:t>fraid of.</a:t>
            </a:r>
            <a:r>
              <a:rPr lang="pt-BR" sz="5500" dirty="0">
                <a:solidFill>
                  <a:srgbClr val="000000"/>
                </a:solidFill>
              </a:rPr>
              <a:t>	</a:t>
            </a:r>
            <a:r>
              <a:rPr lang="pt-BR" sz="5500" dirty="0" err="1" smtClean="0">
                <a:solidFill>
                  <a:srgbClr val="000000"/>
                </a:solidFill>
              </a:rPr>
              <a:t>Sợ</a:t>
            </a:r>
            <a:r>
              <a:rPr lang="pt-BR" sz="5500" dirty="0">
                <a:solidFill>
                  <a:srgbClr val="000000"/>
                </a:solidFill>
              </a:rPr>
              <a:t>, e </a:t>
            </a:r>
            <a:r>
              <a:rPr lang="pt-BR" sz="5500" dirty="0" err="1">
                <a:solidFill>
                  <a:srgbClr val="000000"/>
                </a:solidFill>
              </a:rPr>
              <a:t>ngại</a:t>
            </a:r>
            <a:r>
              <a:rPr lang="pt-BR" sz="5500" dirty="0">
                <a:solidFill>
                  <a:srgbClr val="000000"/>
                </a:solidFill>
              </a:rPr>
              <a:t>	</a:t>
            </a:r>
            <a:r>
              <a:rPr lang="pt-BR" sz="5500" dirty="0" smtClean="0">
                <a:solidFill>
                  <a:srgbClr val="000000"/>
                </a:solidFill>
              </a:rPr>
              <a:t>                          </a:t>
            </a:r>
            <a:r>
              <a:rPr lang="vi-VN" sz="5500" dirty="0" smtClean="0">
                <a:solidFill>
                  <a:srgbClr val="000000"/>
                </a:solidFill>
              </a:rPr>
              <a:t>angry with.</a:t>
            </a:r>
            <a:r>
              <a:rPr lang="vi-VN" sz="5500" dirty="0">
                <a:solidFill>
                  <a:srgbClr val="000000"/>
                </a:solidFill>
              </a:rPr>
              <a:t> </a:t>
            </a:r>
            <a:r>
              <a:rPr lang="vi-VN" sz="5500" dirty="0" smtClean="0">
                <a:solidFill>
                  <a:srgbClr val="000000"/>
                </a:solidFill>
              </a:rPr>
              <a:t>            </a:t>
            </a:r>
            <a:r>
              <a:rPr lang="en-US" sz="5500" dirty="0" smtClean="0">
                <a:solidFill>
                  <a:srgbClr val="000000"/>
                </a:solidFill>
              </a:rPr>
              <a:t>G</a:t>
            </a:r>
            <a:r>
              <a:rPr lang="vi-VN" sz="5500" dirty="0" smtClean="0">
                <a:solidFill>
                  <a:srgbClr val="000000"/>
                </a:solidFill>
              </a:rPr>
              <a:t>iận giữ với ai</a:t>
            </a:r>
            <a:endParaRPr lang="en-US" sz="5500" dirty="0">
              <a:solidFill>
                <a:srgbClr val="000000"/>
              </a:solidFill>
            </a:endParaRPr>
          </a:p>
          <a:p>
            <a:r>
              <a:rPr lang="en-US" sz="5500" dirty="0" smtClean="0">
                <a:solidFill>
                  <a:srgbClr val="000000"/>
                </a:solidFill>
              </a:rPr>
              <a:t>A</a:t>
            </a:r>
            <a:r>
              <a:rPr lang="vi-VN" sz="5500" dirty="0" smtClean="0">
                <a:solidFill>
                  <a:srgbClr val="000000"/>
                </a:solidFill>
              </a:rPr>
              <a:t>ware </a:t>
            </a:r>
            <a:r>
              <a:rPr lang="vi-VN" sz="5500" dirty="0">
                <a:solidFill>
                  <a:srgbClr val="000000"/>
                </a:solidFill>
              </a:rPr>
              <a:t>of</a:t>
            </a:r>
            <a:r>
              <a:rPr lang="pt-BR" sz="5500" dirty="0">
                <a:solidFill>
                  <a:srgbClr val="000000"/>
                </a:solidFill>
              </a:rPr>
              <a:t>	</a:t>
            </a:r>
            <a:r>
              <a:rPr lang="pt-BR" sz="5500" dirty="0" err="1">
                <a:solidFill>
                  <a:srgbClr val="000000"/>
                </a:solidFill>
              </a:rPr>
              <a:t>nhận</a:t>
            </a:r>
            <a:r>
              <a:rPr lang="pt-BR" sz="5500" dirty="0">
                <a:solidFill>
                  <a:srgbClr val="000000"/>
                </a:solidFill>
              </a:rPr>
              <a:t> </a:t>
            </a:r>
            <a:r>
              <a:rPr lang="pt-BR" sz="5500" dirty="0" err="1">
                <a:solidFill>
                  <a:srgbClr val="000000"/>
                </a:solidFill>
              </a:rPr>
              <a:t>thức</a:t>
            </a:r>
            <a:r>
              <a:rPr lang="vi-VN" sz="5500" dirty="0">
                <a:solidFill>
                  <a:srgbClr val="000000"/>
                </a:solidFill>
              </a:rPr>
              <a:t>	</a:t>
            </a:r>
            <a:r>
              <a:rPr lang="vi-VN" sz="5500" dirty="0" smtClean="0">
                <a:solidFill>
                  <a:srgbClr val="000000"/>
                </a:solidFill>
              </a:rPr>
              <a:t>                      bored with	chán</a:t>
            </a:r>
            <a:endParaRPr lang="en-US" sz="5500" dirty="0">
              <a:solidFill>
                <a:srgbClr val="000000"/>
              </a:solidFill>
            </a:endParaRPr>
          </a:p>
          <a:p>
            <a:r>
              <a:rPr lang="vi-VN" sz="5500" dirty="0">
                <a:solidFill>
                  <a:srgbClr val="000000"/>
                </a:solidFill>
              </a:rPr>
              <a:t>capable of</a:t>
            </a:r>
            <a:r>
              <a:rPr lang="pt-BR" sz="5500" dirty="0">
                <a:solidFill>
                  <a:srgbClr val="000000"/>
                </a:solidFill>
              </a:rPr>
              <a:t>	</a:t>
            </a:r>
            <a:r>
              <a:rPr lang="pt-BR" sz="5500" dirty="0" err="1">
                <a:solidFill>
                  <a:srgbClr val="000000"/>
                </a:solidFill>
              </a:rPr>
              <a:t>có</a:t>
            </a:r>
            <a:r>
              <a:rPr lang="pt-BR" sz="5500" dirty="0">
                <a:solidFill>
                  <a:srgbClr val="000000"/>
                </a:solidFill>
              </a:rPr>
              <a:t> </a:t>
            </a:r>
            <a:r>
              <a:rPr lang="pt-BR" sz="5500" dirty="0" err="1">
                <a:solidFill>
                  <a:srgbClr val="000000"/>
                </a:solidFill>
              </a:rPr>
              <a:t>khả</a:t>
            </a:r>
            <a:r>
              <a:rPr lang="pt-BR" sz="5500" dirty="0">
                <a:solidFill>
                  <a:srgbClr val="000000"/>
                </a:solidFill>
              </a:rPr>
              <a:t> </a:t>
            </a:r>
            <a:r>
              <a:rPr lang="pt-BR" sz="5500" dirty="0" err="1" smtClean="0">
                <a:solidFill>
                  <a:srgbClr val="000000"/>
                </a:solidFill>
              </a:rPr>
              <a:t>năng</a:t>
            </a:r>
            <a:r>
              <a:rPr lang="pt-BR" sz="5500" dirty="0" smtClean="0">
                <a:solidFill>
                  <a:srgbClr val="000000"/>
                </a:solidFill>
              </a:rPr>
              <a:t>      </a:t>
            </a:r>
            <a:r>
              <a:rPr lang="pt-BR" sz="5500" dirty="0">
                <a:solidFill>
                  <a:srgbClr val="000000"/>
                </a:solidFill>
              </a:rPr>
              <a:t>	</a:t>
            </a:r>
            <a:r>
              <a:rPr lang="pt-BR" sz="5500" dirty="0" smtClean="0">
                <a:solidFill>
                  <a:srgbClr val="000000"/>
                </a:solidFill>
              </a:rPr>
              <a:t>    </a:t>
            </a:r>
            <a:r>
              <a:rPr lang="vi-VN" sz="5500" dirty="0" smtClean="0">
                <a:solidFill>
                  <a:srgbClr val="000000"/>
                </a:solidFill>
              </a:rPr>
              <a:t>busy </a:t>
            </a:r>
            <a:r>
              <a:rPr lang="vi-VN" sz="5500" dirty="0">
                <a:solidFill>
                  <a:srgbClr val="000000"/>
                </a:solidFill>
              </a:rPr>
              <a:t>with	</a:t>
            </a:r>
            <a:r>
              <a:rPr lang="vi-VN" sz="5500" dirty="0" smtClean="0">
                <a:solidFill>
                  <a:srgbClr val="000000"/>
                </a:solidFill>
              </a:rPr>
              <a:t>	bận</a:t>
            </a:r>
            <a:endParaRPr lang="en-US" sz="5500" dirty="0">
              <a:solidFill>
                <a:srgbClr val="000000"/>
              </a:solidFill>
            </a:endParaRPr>
          </a:p>
          <a:p>
            <a:r>
              <a:rPr lang="vi-VN" sz="5500" dirty="0">
                <a:solidFill>
                  <a:srgbClr val="000000"/>
                </a:solidFill>
              </a:rPr>
              <a:t>confident of</a:t>
            </a:r>
            <a:r>
              <a:rPr lang="pt-BR" sz="5500" dirty="0">
                <a:solidFill>
                  <a:srgbClr val="000000"/>
                </a:solidFill>
              </a:rPr>
              <a:t>	</a:t>
            </a:r>
            <a:r>
              <a:rPr lang="pt-BR" sz="5500" dirty="0" err="1">
                <a:solidFill>
                  <a:srgbClr val="000000"/>
                </a:solidFill>
              </a:rPr>
              <a:t>tin</a:t>
            </a:r>
            <a:r>
              <a:rPr lang="pt-BR" sz="5500" dirty="0">
                <a:solidFill>
                  <a:srgbClr val="000000"/>
                </a:solidFill>
              </a:rPr>
              <a:t> </a:t>
            </a:r>
            <a:r>
              <a:rPr lang="pt-BR" sz="5500" dirty="0" err="1">
                <a:solidFill>
                  <a:srgbClr val="000000"/>
                </a:solidFill>
              </a:rPr>
              <a:t>tưởng</a:t>
            </a:r>
            <a:r>
              <a:rPr lang="pt-BR" sz="5500" dirty="0">
                <a:solidFill>
                  <a:srgbClr val="000000"/>
                </a:solidFill>
              </a:rPr>
              <a:t>	</a:t>
            </a:r>
            <a:r>
              <a:rPr lang="pt-BR" sz="5500" dirty="0" smtClean="0">
                <a:solidFill>
                  <a:srgbClr val="000000"/>
                </a:solidFill>
              </a:rPr>
              <a:t>                           </a:t>
            </a:r>
            <a:r>
              <a:rPr lang="vi-VN" sz="5500" dirty="0" smtClean="0">
                <a:solidFill>
                  <a:srgbClr val="000000"/>
                </a:solidFill>
              </a:rPr>
              <a:t>crowded </a:t>
            </a:r>
            <a:r>
              <a:rPr lang="vi-VN" sz="5500" dirty="0">
                <a:solidFill>
                  <a:srgbClr val="000000"/>
                </a:solidFill>
              </a:rPr>
              <a:t>with	đông đúc</a:t>
            </a:r>
            <a:endParaRPr lang="en-US" sz="5500" dirty="0">
              <a:solidFill>
                <a:srgbClr val="000000"/>
              </a:solidFill>
            </a:endParaRPr>
          </a:p>
          <a:p>
            <a:r>
              <a:rPr lang="vi-VN" sz="5500" dirty="0">
                <a:solidFill>
                  <a:srgbClr val="000000"/>
                </a:solidFill>
              </a:rPr>
              <a:t>full </a:t>
            </a:r>
            <a:r>
              <a:rPr lang="vi-VN" sz="5500" dirty="0" smtClean="0">
                <a:solidFill>
                  <a:srgbClr val="000000"/>
                </a:solidFill>
              </a:rPr>
              <a:t>of	</a:t>
            </a:r>
            <a:r>
              <a:rPr lang="pt-BR" sz="5500" dirty="0">
                <a:solidFill>
                  <a:srgbClr val="000000"/>
                </a:solidFill>
              </a:rPr>
              <a:t>	</a:t>
            </a:r>
            <a:r>
              <a:rPr lang="pt-BR" sz="5500" dirty="0" err="1">
                <a:solidFill>
                  <a:srgbClr val="000000"/>
                </a:solidFill>
              </a:rPr>
              <a:t>đầy</a:t>
            </a:r>
            <a:r>
              <a:rPr lang="pt-BR" sz="5500" dirty="0">
                <a:solidFill>
                  <a:srgbClr val="000000"/>
                </a:solidFill>
              </a:rPr>
              <a:t>	</a:t>
            </a:r>
            <a:r>
              <a:rPr lang="pt-BR" sz="5500" dirty="0" smtClean="0">
                <a:solidFill>
                  <a:srgbClr val="000000"/>
                </a:solidFill>
              </a:rPr>
              <a:t>                           </a:t>
            </a:r>
            <a:r>
              <a:rPr lang="vi-VN" sz="5500" dirty="0" smtClean="0">
                <a:solidFill>
                  <a:srgbClr val="000000"/>
                </a:solidFill>
              </a:rPr>
              <a:t>familiar </a:t>
            </a:r>
            <a:r>
              <a:rPr lang="vi-VN" sz="5500" dirty="0">
                <a:solidFill>
                  <a:srgbClr val="000000"/>
                </a:solidFill>
              </a:rPr>
              <a:t>with 	quen thuộc</a:t>
            </a:r>
            <a:endParaRPr lang="en-US" sz="5500" dirty="0">
              <a:solidFill>
                <a:srgbClr val="000000"/>
              </a:solidFill>
            </a:endParaRPr>
          </a:p>
          <a:p>
            <a:r>
              <a:rPr lang="vi-VN" sz="5500" dirty="0">
                <a:solidFill>
                  <a:srgbClr val="000000"/>
                </a:solidFill>
              </a:rPr>
              <a:t>fond of</a:t>
            </a:r>
            <a:r>
              <a:rPr lang="pt-BR" sz="5500" dirty="0">
                <a:solidFill>
                  <a:srgbClr val="000000"/>
                </a:solidFill>
              </a:rPr>
              <a:t>	</a:t>
            </a:r>
            <a:r>
              <a:rPr lang="pt-BR" sz="5500" dirty="0" smtClean="0">
                <a:solidFill>
                  <a:srgbClr val="000000"/>
                </a:solidFill>
              </a:rPr>
              <a:t>	</a:t>
            </a:r>
            <a:r>
              <a:rPr lang="pt-BR" sz="5500" dirty="0" err="1" smtClean="0">
                <a:solidFill>
                  <a:srgbClr val="000000"/>
                </a:solidFill>
              </a:rPr>
              <a:t>thích</a:t>
            </a:r>
            <a:r>
              <a:rPr lang="pt-BR" sz="5500" dirty="0">
                <a:solidFill>
                  <a:srgbClr val="000000"/>
                </a:solidFill>
              </a:rPr>
              <a:t>	</a:t>
            </a:r>
            <a:r>
              <a:rPr lang="pt-BR" sz="5500" dirty="0" smtClean="0">
                <a:solidFill>
                  <a:srgbClr val="000000"/>
                </a:solidFill>
              </a:rPr>
              <a:t>                          </a:t>
            </a:r>
            <a:r>
              <a:rPr lang="vi-VN" sz="5500" dirty="0" smtClean="0">
                <a:solidFill>
                  <a:srgbClr val="000000"/>
                </a:solidFill>
              </a:rPr>
              <a:t>fed up with	 chán</a:t>
            </a:r>
            <a:endParaRPr lang="en-US" sz="5500" dirty="0">
              <a:solidFill>
                <a:srgbClr val="000000"/>
              </a:solidFill>
            </a:endParaRPr>
          </a:p>
          <a:p>
            <a:r>
              <a:rPr lang="vi-VN" sz="5500" dirty="0" smtClean="0">
                <a:solidFill>
                  <a:srgbClr val="000000"/>
                </a:solidFill>
              </a:rPr>
              <a:t>proud of 	tự hào	                      popular with 	phổ biến</a:t>
            </a:r>
            <a:endParaRPr lang="en-US" sz="5500" dirty="0" smtClean="0">
              <a:solidFill>
                <a:srgbClr val="000000"/>
              </a:solidFill>
            </a:endParaRPr>
          </a:p>
          <a:p>
            <a:r>
              <a:rPr lang="vi-VN" sz="5500" b="1" dirty="0" smtClean="0">
                <a:solidFill>
                  <a:srgbClr val="000000"/>
                </a:solidFill>
              </a:rPr>
              <a:t> </a:t>
            </a:r>
            <a:endParaRPr lang="en-US" sz="5500" dirty="0" smtClean="0">
              <a:solidFill>
                <a:srgbClr val="000000"/>
              </a:solidFill>
            </a:endParaRPr>
          </a:p>
          <a:p>
            <a:r>
              <a:rPr lang="vi-VN" sz="5500" b="1" dirty="0" smtClean="0">
                <a:solidFill>
                  <a:srgbClr val="000000"/>
                </a:solidFill>
              </a:rPr>
              <a:t>TO 				FOR</a:t>
            </a:r>
            <a:endParaRPr lang="en-US" sz="5500" dirty="0" smtClean="0">
              <a:solidFill>
                <a:srgbClr val="000000"/>
              </a:solidFill>
            </a:endParaRPr>
          </a:p>
          <a:p>
            <a:r>
              <a:rPr lang="vi-VN" sz="5500" dirty="0" smtClean="0">
                <a:solidFill>
                  <a:srgbClr val="000000"/>
                </a:solidFill>
              </a:rPr>
              <a:t>accustomed to	quen với 		available for 	có sẵn (cái gì)</a:t>
            </a:r>
            <a:endParaRPr lang="en-US" sz="5500" dirty="0" smtClean="0">
              <a:solidFill>
                <a:srgbClr val="000000"/>
              </a:solidFill>
            </a:endParaRPr>
          </a:p>
          <a:p>
            <a:r>
              <a:rPr lang="vi-VN" sz="5500" dirty="0" smtClean="0">
                <a:solidFill>
                  <a:srgbClr val="000000"/>
                </a:solidFill>
              </a:rPr>
              <a:t>contrary to	trái lại, đối lập 	difficult for		khó	</a:t>
            </a:r>
            <a:endParaRPr lang="en-US" sz="5500" dirty="0" smtClean="0">
              <a:solidFill>
                <a:srgbClr val="000000"/>
              </a:solidFill>
            </a:endParaRPr>
          </a:p>
          <a:p>
            <a:r>
              <a:rPr lang="vi-VN" sz="5500" dirty="0" smtClean="0">
                <a:solidFill>
                  <a:srgbClr val="000000"/>
                </a:solidFill>
              </a:rPr>
              <a:t>equal to	tương đương với	late for.		trễ	</a:t>
            </a:r>
            <a:endParaRPr lang="en-US" sz="5500" dirty="0" smtClean="0">
              <a:solidFill>
                <a:srgbClr val="000000"/>
              </a:solidFill>
            </a:endParaRPr>
          </a:p>
          <a:p>
            <a:r>
              <a:rPr lang="vi-VN" sz="5500" dirty="0" smtClean="0">
                <a:solidFill>
                  <a:srgbClr val="000000"/>
                </a:solidFill>
              </a:rPr>
              <a:t>grateful to 	biết ơn ai 		famous for.		nổi tiếng	</a:t>
            </a:r>
            <a:endParaRPr lang="en-US" sz="5500" dirty="0" smtClean="0">
              <a:solidFill>
                <a:srgbClr val="000000"/>
              </a:solidFill>
            </a:endParaRPr>
          </a:p>
          <a:p>
            <a:r>
              <a:rPr lang="vi-VN" sz="5500" dirty="0" smtClean="0">
                <a:solidFill>
                  <a:srgbClr val="000000"/>
                </a:solidFill>
              </a:rPr>
              <a:t>harmful to	</a:t>
            </a:r>
            <a:r>
              <a:rPr lang="it-IT" sz="5500" dirty="0" err="1" smtClean="0">
                <a:solidFill>
                  <a:srgbClr val="000000"/>
                </a:solidFill>
              </a:rPr>
              <a:t>có</a:t>
            </a:r>
            <a:r>
              <a:rPr lang="it-IT" sz="5500" dirty="0" smtClean="0">
                <a:solidFill>
                  <a:srgbClr val="000000"/>
                </a:solidFill>
              </a:rPr>
              <a:t> </a:t>
            </a:r>
            <a:r>
              <a:rPr lang="it-IT" sz="5500" dirty="0" err="1" smtClean="0">
                <a:solidFill>
                  <a:srgbClr val="000000"/>
                </a:solidFill>
              </a:rPr>
              <a:t>hại</a:t>
            </a:r>
            <a:r>
              <a:rPr lang="it-IT" sz="5500" dirty="0" smtClean="0">
                <a:solidFill>
                  <a:srgbClr val="000000"/>
                </a:solidFill>
              </a:rPr>
              <a:t> </a:t>
            </a:r>
            <a:r>
              <a:rPr lang="it-IT" sz="5500" dirty="0" err="1" smtClean="0">
                <a:solidFill>
                  <a:srgbClr val="000000"/>
                </a:solidFill>
              </a:rPr>
              <a:t>cho</a:t>
            </a:r>
            <a:r>
              <a:rPr lang="it-IT" sz="5500" dirty="0" smtClean="0">
                <a:solidFill>
                  <a:srgbClr val="000000"/>
                </a:solidFill>
              </a:rPr>
              <a:t> ai	</a:t>
            </a:r>
            <a:r>
              <a:rPr lang="vi-VN" sz="5500" dirty="0" smtClean="0">
                <a:solidFill>
                  <a:srgbClr val="000000"/>
                </a:solidFill>
              </a:rPr>
              <a:t>	useful for		có ích</a:t>
            </a:r>
            <a:r>
              <a:rPr lang="it-IT" sz="5500" dirty="0" smtClean="0">
                <a:solidFill>
                  <a:srgbClr val="000000"/>
                </a:solidFill>
              </a:rPr>
              <a:t>	</a:t>
            </a:r>
            <a:endParaRPr lang="en-US" sz="5500" dirty="0" smtClean="0">
              <a:solidFill>
                <a:srgbClr val="000000"/>
              </a:solidFill>
            </a:endParaRPr>
          </a:p>
          <a:p>
            <a:r>
              <a:rPr lang="vi-VN" sz="5500" dirty="0" smtClean="0">
                <a:solidFill>
                  <a:srgbClr val="000000"/>
                </a:solidFill>
              </a:rPr>
              <a:t>important to	</a:t>
            </a:r>
            <a:r>
              <a:rPr lang="it-IT" sz="5500" dirty="0" err="1" smtClean="0">
                <a:solidFill>
                  <a:srgbClr val="000000"/>
                </a:solidFill>
              </a:rPr>
              <a:t>quan</a:t>
            </a:r>
            <a:r>
              <a:rPr lang="it-IT" sz="5500" dirty="0" smtClean="0">
                <a:solidFill>
                  <a:srgbClr val="000000"/>
                </a:solidFill>
              </a:rPr>
              <a:t> </a:t>
            </a:r>
            <a:r>
              <a:rPr lang="it-IT" sz="5500" dirty="0" err="1" smtClean="0">
                <a:solidFill>
                  <a:srgbClr val="000000"/>
                </a:solidFill>
              </a:rPr>
              <a:t>trọng</a:t>
            </a:r>
            <a:r>
              <a:rPr lang="vi-VN" sz="5500" dirty="0" smtClean="0">
                <a:solidFill>
                  <a:srgbClr val="000000"/>
                </a:solidFill>
              </a:rPr>
              <a:t>		ready for		sẵn sàng cho</a:t>
            </a:r>
            <a:endParaRPr lang="en-US" sz="5500" dirty="0" smtClean="0">
              <a:solidFill>
                <a:srgbClr val="000000"/>
              </a:solidFill>
            </a:endParaRPr>
          </a:p>
          <a:p>
            <a:r>
              <a:rPr lang="vi-VN" sz="5500" dirty="0" smtClean="0">
                <a:solidFill>
                  <a:srgbClr val="000000"/>
                </a:solidFill>
              </a:rPr>
              <a:t>willing to. 	sẵn sàng...		responsible for	chịu trách nhiệm</a:t>
            </a:r>
            <a:endParaRPr lang="en-US" sz="5500" dirty="0" smtClean="0">
              <a:solidFill>
                <a:srgbClr val="000000"/>
              </a:solidFill>
            </a:endParaRPr>
          </a:p>
          <a:p>
            <a:r>
              <a:rPr lang="vi-VN" sz="5500" b="1" dirty="0" smtClean="0">
                <a:solidFill>
                  <a:srgbClr val="000000"/>
                </a:solidFill>
              </a:rPr>
              <a:t>AT 				ABOUT</a:t>
            </a:r>
            <a:endParaRPr lang="en-US" sz="5500" dirty="0" smtClean="0">
              <a:solidFill>
                <a:srgbClr val="000000"/>
              </a:solidFill>
            </a:endParaRPr>
          </a:p>
          <a:p>
            <a:r>
              <a:rPr lang="vi-VN" sz="5500" dirty="0" smtClean="0">
                <a:solidFill>
                  <a:srgbClr val="000000"/>
                </a:solidFill>
              </a:rPr>
              <a:t>good at 	giỏi (về…)		confused about 	bối rối (về …)	</a:t>
            </a:r>
            <a:endParaRPr lang="en-US" sz="5500" dirty="0" smtClean="0">
              <a:solidFill>
                <a:srgbClr val="000000"/>
              </a:solidFill>
            </a:endParaRPr>
          </a:p>
          <a:p>
            <a:r>
              <a:rPr lang="vi-VN" sz="5500" dirty="0" smtClean="0">
                <a:solidFill>
                  <a:srgbClr val="000000"/>
                </a:solidFill>
              </a:rPr>
              <a:t>bad at		dở (về…)		excited about 	hào hứng	</a:t>
            </a:r>
            <a:endParaRPr lang="en-US" sz="5500" dirty="0" smtClean="0">
              <a:solidFill>
                <a:srgbClr val="000000"/>
              </a:solidFill>
            </a:endParaRPr>
          </a:p>
          <a:p>
            <a:r>
              <a:rPr lang="vi-VN" sz="5500" dirty="0" smtClean="0">
                <a:solidFill>
                  <a:srgbClr val="000000"/>
                </a:solidFill>
              </a:rPr>
              <a:t>surprised at: 	ngac nhien ve		upset about 	buồn	</a:t>
            </a:r>
            <a:endParaRPr lang="en-US" sz="5500" dirty="0" smtClean="0">
              <a:solidFill>
                <a:srgbClr val="000000"/>
              </a:solidFill>
            </a:endParaRPr>
          </a:p>
          <a:p>
            <a:pPr marL="0" indent="0">
              <a:buNone/>
            </a:pPr>
            <a:r>
              <a:rPr lang="vi-VN" sz="5500" dirty="0" smtClean="0">
                <a:solidFill>
                  <a:srgbClr val="000000"/>
                </a:solidFill>
              </a:rPr>
              <a:t>				worried about</a:t>
            </a:r>
            <a:r>
              <a:rPr lang="it-IT" sz="5500" dirty="0" smtClean="0">
                <a:solidFill>
                  <a:srgbClr val="000000"/>
                </a:solidFill>
              </a:rPr>
              <a:t>	lo </a:t>
            </a:r>
            <a:r>
              <a:rPr lang="it-IT" sz="5500" dirty="0" err="1" smtClean="0">
                <a:solidFill>
                  <a:srgbClr val="000000"/>
                </a:solidFill>
              </a:rPr>
              <a:t>lắng</a:t>
            </a:r>
            <a:r>
              <a:rPr lang="vi-VN" sz="5500" dirty="0" smtClean="0">
                <a:solidFill>
                  <a:srgbClr val="000000"/>
                </a:solidFill>
              </a:rPr>
              <a:t>	</a:t>
            </a:r>
            <a:endParaRPr lang="en-US" sz="5500" dirty="0" smtClean="0">
              <a:solidFill>
                <a:srgbClr val="000000"/>
              </a:solidFill>
            </a:endParaRPr>
          </a:p>
          <a:p>
            <a:r>
              <a:rPr lang="vi-VN" sz="5500" b="1" dirty="0" smtClean="0">
                <a:solidFill>
                  <a:srgbClr val="000000"/>
                </a:solidFill>
              </a:rPr>
              <a:t>IN 				FROM</a:t>
            </a:r>
            <a:endParaRPr lang="en-US" sz="5500" dirty="0" smtClean="0">
              <a:solidFill>
                <a:srgbClr val="000000"/>
              </a:solidFill>
            </a:endParaRPr>
          </a:p>
          <a:p>
            <a:r>
              <a:rPr lang="vi-VN" sz="5500" dirty="0" smtClean="0">
                <a:solidFill>
                  <a:srgbClr val="000000"/>
                </a:solidFill>
              </a:rPr>
              <a:t>interested in.	thích, quan tâm	different from	khác</a:t>
            </a:r>
            <a:endParaRPr lang="en-US" sz="5500" dirty="0" smtClean="0">
              <a:solidFill>
                <a:srgbClr val="000000"/>
              </a:solidFill>
            </a:endParaRPr>
          </a:p>
          <a:p>
            <a:r>
              <a:rPr lang="vi-VN" sz="5500" dirty="0" smtClean="0">
                <a:solidFill>
                  <a:srgbClr val="000000"/>
                </a:solidFill>
              </a:rPr>
              <a:t>rich in		phong phú (về…) 	far from		xa</a:t>
            </a:r>
            <a:endParaRPr lang="en-US" sz="5500" dirty="0" smtClean="0">
              <a:solidFill>
                <a:srgbClr val="000000"/>
              </a:solidFill>
            </a:endParaRPr>
          </a:p>
          <a:p>
            <a:r>
              <a:rPr lang="vi-VN" sz="5500" dirty="0" smtClean="0">
                <a:solidFill>
                  <a:srgbClr val="000000"/>
                </a:solidFill>
              </a:rPr>
              <a:t>successful in	thành công (về…) 	safe from		an toàn</a:t>
            </a:r>
            <a:endParaRPr lang="en-US" sz="5500" dirty="0" smtClean="0">
              <a:solidFill>
                <a:srgbClr val="000000"/>
              </a:solidFill>
            </a:endParaRPr>
          </a:p>
          <a:p>
            <a:endParaRPr lang="en-US" sz="5500" dirty="0">
              <a:solidFill>
                <a:srgbClr val="000000"/>
              </a:solidFill>
            </a:endParaRPr>
          </a:p>
        </p:txBody>
      </p:sp>
    </p:spTree>
    <p:extLst>
      <p:ext uri="{BB962C8B-B14F-4D97-AF65-F5344CB8AC3E}">
        <p14:creationId xmlns:p14="http://schemas.microsoft.com/office/powerpoint/2010/main" val="1713027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We are </a:t>
            </a:r>
            <a:r>
              <a:rPr lang="en-US" u="sng" dirty="0" smtClean="0"/>
              <a:t>afraid of </a:t>
            </a:r>
            <a:r>
              <a:rPr lang="en-US" dirty="0" smtClean="0"/>
              <a:t>crossing the road</a:t>
            </a:r>
          </a:p>
          <a:p>
            <a:pPr marL="514350" indent="-514350">
              <a:buAutoNum type="arabicPeriod"/>
            </a:pPr>
            <a:r>
              <a:rPr lang="en-US" dirty="0" smtClean="0"/>
              <a:t>Vietnamese are always </a:t>
            </a:r>
            <a:r>
              <a:rPr lang="en-US" u="sng" dirty="0" smtClean="0"/>
              <a:t>interested in </a:t>
            </a:r>
            <a:r>
              <a:rPr lang="en-US" dirty="0" smtClean="0"/>
              <a:t>football</a:t>
            </a:r>
          </a:p>
          <a:p>
            <a:pPr marL="514350" indent="-514350">
              <a:buAutoNum type="arabicPeriod"/>
            </a:pPr>
            <a:r>
              <a:rPr lang="en-US" dirty="0" smtClean="0"/>
              <a:t>At the age of 10, I was often late for school</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3005490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vi-VN" b="1" dirty="0" smtClean="0"/>
              <a:t>Adverbs </a:t>
            </a:r>
            <a:r>
              <a:rPr lang="vi-VN" b="1" dirty="0"/>
              <a:t>(Trạng từ)</a:t>
            </a:r>
            <a:r>
              <a:rPr lang="en-US" dirty="0"/>
              <a:t/>
            </a:r>
            <a:br>
              <a:rPr lang="en-US" dirty="0"/>
            </a:br>
            <a:endParaRPr lang="en-US" dirty="0"/>
          </a:p>
        </p:txBody>
      </p:sp>
      <p:sp>
        <p:nvSpPr>
          <p:cNvPr id="3" name="Content Placeholder 2"/>
          <p:cNvSpPr>
            <a:spLocks noGrp="1"/>
          </p:cNvSpPr>
          <p:nvPr>
            <p:ph idx="1"/>
          </p:nvPr>
        </p:nvSpPr>
        <p:spPr>
          <a:xfrm>
            <a:off x="228600" y="838200"/>
            <a:ext cx="8763000" cy="5287963"/>
          </a:xfrm>
        </p:spPr>
        <p:txBody>
          <a:bodyPr/>
          <a:lstStyle/>
          <a:p>
            <a:pPr marL="0" lvl="0" indent="0">
              <a:buNone/>
            </a:pPr>
            <a:r>
              <a:rPr lang="vi-VN" i="1" dirty="0" smtClean="0">
                <a:solidFill>
                  <a:srgbClr val="000000"/>
                </a:solidFill>
              </a:rPr>
              <a:t>1. Adverbs </a:t>
            </a:r>
            <a:r>
              <a:rPr lang="vi-VN" i="1" dirty="0">
                <a:solidFill>
                  <a:srgbClr val="000000"/>
                </a:solidFill>
              </a:rPr>
              <a:t>of manner (Trạng từ thể cách)</a:t>
            </a:r>
            <a:r>
              <a:rPr lang="vi-VN" i="1" dirty="0" smtClean="0">
                <a:solidFill>
                  <a:srgbClr val="000000"/>
                </a:solidFill>
              </a:rPr>
              <a:t>.</a:t>
            </a:r>
          </a:p>
          <a:p>
            <a:pPr marL="0" indent="0">
              <a:buNone/>
            </a:pPr>
            <a:r>
              <a:rPr lang="vi-VN" sz="2800" dirty="0" smtClean="0">
                <a:solidFill>
                  <a:srgbClr val="000000"/>
                </a:solidFill>
              </a:rPr>
              <a:t>      Adj </a:t>
            </a:r>
            <a:r>
              <a:rPr lang="vi-VN" sz="2800" dirty="0">
                <a:solidFill>
                  <a:srgbClr val="000000"/>
                </a:solidFill>
              </a:rPr>
              <a:t>+ly = Adv </a:t>
            </a:r>
            <a:r>
              <a:rPr lang="vi-VN" sz="2800" i="1" dirty="0">
                <a:solidFill>
                  <a:srgbClr val="000000"/>
                </a:solidFill>
              </a:rPr>
              <a:t>(trừ: hard, fast, good, late, early</a:t>
            </a:r>
            <a:r>
              <a:rPr lang="vi-VN" sz="2800" i="1" dirty="0" smtClean="0">
                <a:solidFill>
                  <a:srgbClr val="000000"/>
                </a:solidFill>
              </a:rPr>
              <a:t>)</a:t>
            </a:r>
            <a:endParaRPr lang="en-US" sz="2800" dirty="0">
              <a:solidFill>
                <a:srgbClr val="000000"/>
              </a:solidFill>
            </a:endParaRPr>
          </a:p>
          <a:p>
            <a:pPr marL="0" lvl="0" indent="0">
              <a:buNone/>
            </a:pPr>
            <a:r>
              <a:rPr lang="vi-VN" i="1" dirty="0" smtClean="0">
                <a:solidFill>
                  <a:srgbClr val="000000"/>
                </a:solidFill>
              </a:rPr>
              <a:t>2. Adverds </a:t>
            </a:r>
            <a:r>
              <a:rPr lang="vi-VN" i="1" dirty="0">
                <a:solidFill>
                  <a:srgbClr val="000000"/>
                </a:solidFill>
              </a:rPr>
              <a:t>of frequency (Trạng từ tần suất) </a:t>
            </a:r>
            <a:endParaRPr lang="en-US" dirty="0">
              <a:solidFill>
                <a:srgbClr val="000000"/>
              </a:solidFill>
            </a:endParaRPr>
          </a:p>
          <a:p>
            <a:pPr marL="0" lvl="0" indent="0">
              <a:buNone/>
            </a:pPr>
            <a:r>
              <a:rPr lang="vi-VN" i="1" dirty="0" smtClean="0">
                <a:solidFill>
                  <a:srgbClr val="000000"/>
                </a:solidFill>
              </a:rPr>
              <a:t>3. Adverbs </a:t>
            </a:r>
            <a:r>
              <a:rPr lang="vi-VN" i="1" dirty="0">
                <a:solidFill>
                  <a:srgbClr val="000000"/>
                </a:solidFill>
              </a:rPr>
              <a:t>of degree (Trạng từ mức độ)</a:t>
            </a:r>
            <a:endParaRPr lang="en-US" dirty="0">
              <a:solidFill>
                <a:srgbClr val="000000"/>
              </a:solidFill>
            </a:endParaRPr>
          </a:p>
          <a:p>
            <a:pPr marL="0" lvl="0" indent="0">
              <a:buNone/>
            </a:pPr>
            <a:r>
              <a:rPr lang="vi-VN" i="1" dirty="0" smtClean="0">
                <a:solidFill>
                  <a:srgbClr val="000000"/>
                </a:solidFill>
              </a:rPr>
              <a:t>4. Sentence </a:t>
            </a:r>
            <a:r>
              <a:rPr lang="vi-VN" i="1" dirty="0">
                <a:solidFill>
                  <a:srgbClr val="000000"/>
                </a:solidFill>
              </a:rPr>
              <a:t>adverbs (Trạng từ câu): maybe, perhaps, luckily...</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9930067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i="1" dirty="0"/>
              <a:t>Adverbs of manner (Trạng từ thể </a:t>
            </a:r>
            <a:r>
              <a:rPr lang="vi-VN" i="1" dirty="0" smtClean="0"/>
              <a:t>cách)</a:t>
            </a:r>
            <a:endParaRPr lang="en-US" dirty="0"/>
          </a:p>
        </p:txBody>
      </p:sp>
      <p:sp>
        <p:nvSpPr>
          <p:cNvPr id="3" name="Content Placeholder 2"/>
          <p:cNvSpPr>
            <a:spLocks noGrp="1"/>
          </p:cNvSpPr>
          <p:nvPr>
            <p:ph idx="1"/>
          </p:nvPr>
        </p:nvSpPr>
        <p:spPr/>
        <p:txBody>
          <a:bodyPr/>
          <a:lstStyle/>
          <a:p>
            <a:pPr marL="0" indent="0">
              <a:buNone/>
            </a:pPr>
            <a:r>
              <a:rPr lang="en-US" dirty="0" err="1" smtClean="0">
                <a:solidFill>
                  <a:srgbClr val="FF6600"/>
                </a:solidFill>
              </a:rPr>
              <a:t>Bổ</a:t>
            </a:r>
            <a:r>
              <a:rPr lang="en-US" dirty="0" smtClean="0">
                <a:solidFill>
                  <a:srgbClr val="FF6600"/>
                </a:solidFill>
              </a:rPr>
              <a:t> </a:t>
            </a:r>
            <a:r>
              <a:rPr lang="en-US" dirty="0" err="1" smtClean="0">
                <a:solidFill>
                  <a:srgbClr val="FF6600"/>
                </a:solidFill>
              </a:rPr>
              <a:t>nghĩa</a:t>
            </a:r>
            <a:r>
              <a:rPr lang="en-US" dirty="0" smtClean="0">
                <a:solidFill>
                  <a:srgbClr val="FF6600"/>
                </a:solidFill>
              </a:rPr>
              <a:t> </a:t>
            </a:r>
            <a:r>
              <a:rPr lang="en-US" dirty="0" err="1" smtClean="0">
                <a:solidFill>
                  <a:srgbClr val="FF6600"/>
                </a:solidFill>
              </a:rPr>
              <a:t>cho</a:t>
            </a:r>
            <a:r>
              <a:rPr lang="en-US" dirty="0" smtClean="0">
                <a:solidFill>
                  <a:srgbClr val="FF6600"/>
                </a:solidFill>
              </a:rPr>
              <a:t> </a:t>
            </a:r>
            <a:r>
              <a:rPr lang="en-US" dirty="0" err="1" smtClean="0">
                <a:solidFill>
                  <a:srgbClr val="FF6600"/>
                </a:solidFill>
              </a:rPr>
              <a:t>động</a:t>
            </a:r>
            <a:r>
              <a:rPr lang="en-US" dirty="0" smtClean="0">
                <a:solidFill>
                  <a:srgbClr val="FF6600"/>
                </a:solidFill>
              </a:rPr>
              <a:t> </a:t>
            </a:r>
            <a:r>
              <a:rPr lang="en-US" dirty="0" err="1" smtClean="0">
                <a:solidFill>
                  <a:srgbClr val="FF6600"/>
                </a:solidFill>
              </a:rPr>
              <a:t>từ</a:t>
            </a:r>
            <a:r>
              <a:rPr lang="en-US" dirty="0" smtClean="0">
                <a:solidFill>
                  <a:srgbClr val="FF6600"/>
                </a:solidFill>
              </a:rPr>
              <a:t>.</a:t>
            </a:r>
          </a:p>
          <a:p>
            <a:pPr marL="0" indent="0">
              <a:buNone/>
            </a:pPr>
            <a:r>
              <a:rPr lang="en-US" dirty="0" smtClean="0"/>
              <a:t>VD: He writes very </a:t>
            </a:r>
            <a:r>
              <a:rPr lang="en-US" u="sng" dirty="0" smtClean="0"/>
              <a:t>carefully</a:t>
            </a:r>
          </a:p>
          <a:p>
            <a:pPr marL="0" indent="0">
              <a:buNone/>
            </a:pPr>
            <a:r>
              <a:rPr lang="en-US" dirty="0" smtClean="0"/>
              <a:t>Joan plays the piano very </a:t>
            </a:r>
            <a:r>
              <a:rPr lang="en-US" u="sng" dirty="0" smtClean="0"/>
              <a:t>beautifully/ well</a:t>
            </a:r>
            <a:endParaRPr lang="en-US" u="sng" dirty="0"/>
          </a:p>
        </p:txBody>
      </p:sp>
    </p:spTree>
    <p:extLst>
      <p:ext uri="{BB962C8B-B14F-4D97-AF65-F5344CB8AC3E}">
        <p14:creationId xmlns:p14="http://schemas.microsoft.com/office/powerpoint/2010/main" val="26012041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1"/>
          </a:xfrm>
        </p:spPr>
        <p:txBody>
          <a:bodyPr>
            <a:normAutofit fontScale="90000"/>
          </a:bodyPr>
          <a:lstStyle/>
          <a:p>
            <a:r>
              <a:rPr lang="en-US" dirty="0"/>
              <a:t>CÁC ĐẠI TỪ</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1285490"/>
              </p:ext>
            </p:extLst>
          </p:nvPr>
        </p:nvGraphicFramePr>
        <p:xfrm>
          <a:off x="-152400" y="1142999"/>
          <a:ext cx="8968938" cy="5090159"/>
        </p:xfrm>
        <a:graphic>
          <a:graphicData uri="http://schemas.openxmlformats.org/drawingml/2006/table">
            <a:tbl>
              <a:tblPr firstRow="1" bandRow="1">
                <a:tableStyleId>{5C22544A-7EE6-4342-B048-85BDC9FD1C3A}</a:tableStyleId>
              </a:tblPr>
              <a:tblGrid>
                <a:gridCol w="1828800"/>
                <a:gridCol w="1981200"/>
                <a:gridCol w="1295122"/>
                <a:gridCol w="1805304"/>
                <a:gridCol w="2058512"/>
              </a:tblGrid>
              <a:tr h="137159">
                <a:tc>
                  <a:txBody>
                    <a:bodyPr/>
                    <a:lstStyle/>
                    <a:p>
                      <a:pPr algn="ctr"/>
                      <a:r>
                        <a:rPr lang="en-US" sz="2800" dirty="0" smtClean="0"/>
                        <a:t>ĐTNX</a:t>
                      </a:r>
                      <a:endParaRPr lang="en-US" sz="2800" dirty="0"/>
                    </a:p>
                  </a:txBody>
                  <a:tcPr/>
                </a:tc>
                <a:tc>
                  <a:txBody>
                    <a:bodyPr/>
                    <a:lstStyle/>
                    <a:p>
                      <a:pPr algn="ctr"/>
                      <a:r>
                        <a:rPr lang="en-US" sz="2800" dirty="0" smtClean="0"/>
                        <a:t>TTSH</a:t>
                      </a:r>
                      <a:endParaRPr lang="en-US" sz="2800" dirty="0"/>
                    </a:p>
                  </a:txBody>
                  <a:tcPr/>
                </a:tc>
                <a:tc>
                  <a:txBody>
                    <a:bodyPr/>
                    <a:lstStyle/>
                    <a:p>
                      <a:pPr algn="ctr"/>
                      <a:r>
                        <a:rPr lang="en-US" sz="2800" dirty="0" smtClean="0"/>
                        <a:t>TN</a:t>
                      </a:r>
                      <a:endParaRPr lang="en-US" sz="2800" dirty="0"/>
                    </a:p>
                  </a:txBody>
                  <a:tcPr/>
                </a:tc>
                <a:tc>
                  <a:txBody>
                    <a:bodyPr/>
                    <a:lstStyle/>
                    <a:p>
                      <a:pPr algn="ctr"/>
                      <a:r>
                        <a:rPr lang="en-US" sz="2800" dirty="0" smtClean="0"/>
                        <a:t>ĐTSH</a:t>
                      </a:r>
                      <a:endParaRPr lang="en-US" sz="2800" dirty="0"/>
                    </a:p>
                  </a:txBody>
                  <a:tcPr/>
                </a:tc>
                <a:tc>
                  <a:txBody>
                    <a:bodyPr/>
                    <a:lstStyle/>
                    <a:p>
                      <a:pPr algn="ctr"/>
                      <a:r>
                        <a:rPr lang="en-US" sz="2800" dirty="0" smtClean="0"/>
                        <a:t>ĐTPT</a:t>
                      </a:r>
                      <a:endParaRPr lang="en-US" sz="2800" dirty="0"/>
                    </a:p>
                  </a:txBody>
                  <a:tcPr/>
                </a:tc>
              </a:tr>
              <a:tr h="370840">
                <a:tc>
                  <a:txBody>
                    <a:bodyPr/>
                    <a:lstStyle/>
                    <a:p>
                      <a:pPr algn="ctr"/>
                      <a:r>
                        <a:rPr lang="en-US" sz="2800" baseline="0" dirty="0" smtClean="0"/>
                        <a:t> I</a:t>
                      </a:r>
                      <a:endParaRPr lang="en-US" sz="2800" dirty="0"/>
                    </a:p>
                  </a:txBody>
                  <a:tcPr/>
                </a:tc>
                <a:tc>
                  <a:txBody>
                    <a:bodyPr/>
                    <a:lstStyle/>
                    <a:p>
                      <a:pPr algn="ctr"/>
                      <a:r>
                        <a:rPr lang="en-US" sz="2800" dirty="0" smtClean="0"/>
                        <a:t>my</a:t>
                      </a:r>
                      <a:endParaRPr lang="en-US" sz="2800" dirty="0"/>
                    </a:p>
                  </a:txBody>
                  <a:tcPr/>
                </a:tc>
                <a:tc>
                  <a:txBody>
                    <a:bodyPr/>
                    <a:lstStyle/>
                    <a:p>
                      <a:pPr algn="ctr"/>
                      <a:r>
                        <a:rPr lang="en-US" sz="2800" dirty="0" smtClean="0"/>
                        <a:t>me</a:t>
                      </a:r>
                      <a:endParaRPr lang="en-US" sz="2800" dirty="0"/>
                    </a:p>
                  </a:txBody>
                  <a:tcPr/>
                </a:tc>
                <a:tc>
                  <a:txBody>
                    <a:bodyPr/>
                    <a:lstStyle/>
                    <a:p>
                      <a:pPr algn="ctr"/>
                      <a:r>
                        <a:rPr lang="en-US" sz="2800" dirty="0" smtClean="0"/>
                        <a:t>mine</a:t>
                      </a:r>
                      <a:endParaRPr lang="en-US" sz="2800" dirty="0"/>
                    </a:p>
                  </a:txBody>
                  <a:tcPr/>
                </a:tc>
                <a:tc>
                  <a:txBody>
                    <a:bodyPr/>
                    <a:lstStyle/>
                    <a:p>
                      <a:pPr algn="ctr"/>
                      <a:r>
                        <a:rPr lang="en-US" sz="2800" dirty="0" smtClean="0"/>
                        <a:t>myself</a:t>
                      </a:r>
                      <a:endParaRPr lang="en-US" sz="2800" dirty="0"/>
                    </a:p>
                  </a:txBody>
                  <a:tcPr/>
                </a:tc>
              </a:tr>
              <a:tr h="370840">
                <a:tc>
                  <a:txBody>
                    <a:bodyPr/>
                    <a:lstStyle/>
                    <a:p>
                      <a:pPr algn="ctr"/>
                      <a:r>
                        <a:rPr lang="en-US" sz="2800" dirty="0" smtClean="0"/>
                        <a:t>You</a:t>
                      </a:r>
                      <a:endParaRPr lang="en-US" sz="2800" dirty="0"/>
                    </a:p>
                  </a:txBody>
                  <a:tcPr/>
                </a:tc>
                <a:tc>
                  <a:txBody>
                    <a:bodyPr/>
                    <a:lstStyle/>
                    <a:p>
                      <a:pPr algn="ctr"/>
                      <a:r>
                        <a:rPr lang="en-US" sz="2800" dirty="0" smtClean="0"/>
                        <a:t>your</a:t>
                      </a:r>
                      <a:endParaRPr lang="en-US" sz="2800" dirty="0"/>
                    </a:p>
                  </a:txBody>
                  <a:tcPr/>
                </a:tc>
                <a:tc>
                  <a:txBody>
                    <a:bodyPr/>
                    <a:lstStyle/>
                    <a:p>
                      <a:pPr algn="ctr"/>
                      <a:r>
                        <a:rPr lang="en-US" sz="2800" dirty="0" smtClean="0"/>
                        <a:t>you</a:t>
                      </a:r>
                      <a:endParaRPr lang="en-US" sz="2800" dirty="0"/>
                    </a:p>
                  </a:txBody>
                  <a:tcPr/>
                </a:tc>
                <a:tc>
                  <a:txBody>
                    <a:bodyPr/>
                    <a:lstStyle/>
                    <a:p>
                      <a:pPr algn="ctr"/>
                      <a:r>
                        <a:rPr lang="en-US" sz="2800" dirty="0" smtClean="0"/>
                        <a:t>yours</a:t>
                      </a:r>
                      <a:endParaRPr lang="en-US" sz="2800" dirty="0"/>
                    </a:p>
                  </a:txBody>
                  <a:tcPr/>
                </a:tc>
                <a:tc>
                  <a:txBody>
                    <a:bodyPr/>
                    <a:lstStyle/>
                    <a:p>
                      <a:pPr algn="ctr"/>
                      <a:r>
                        <a:rPr lang="en-US" sz="2800" dirty="0" smtClean="0"/>
                        <a:t>yourself</a:t>
                      </a:r>
                      <a:endParaRPr lang="en-US" sz="2800" dirty="0"/>
                    </a:p>
                  </a:txBody>
                  <a:tcPr/>
                </a:tc>
              </a:tr>
              <a:tr h="370840">
                <a:tc>
                  <a:txBody>
                    <a:bodyPr/>
                    <a:lstStyle/>
                    <a:p>
                      <a:pPr algn="ctr"/>
                      <a:r>
                        <a:rPr lang="en-US" sz="2800" dirty="0" smtClean="0"/>
                        <a:t>He</a:t>
                      </a:r>
                      <a:endParaRPr lang="en-US" sz="2800" dirty="0"/>
                    </a:p>
                  </a:txBody>
                  <a:tcPr/>
                </a:tc>
                <a:tc>
                  <a:txBody>
                    <a:bodyPr/>
                    <a:lstStyle/>
                    <a:p>
                      <a:pPr algn="ctr"/>
                      <a:r>
                        <a:rPr lang="en-US" sz="2800" dirty="0" smtClean="0"/>
                        <a:t>his</a:t>
                      </a:r>
                      <a:endParaRPr lang="en-US" sz="2800" dirty="0"/>
                    </a:p>
                  </a:txBody>
                  <a:tcPr/>
                </a:tc>
                <a:tc>
                  <a:txBody>
                    <a:bodyPr/>
                    <a:lstStyle/>
                    <a:p>
                      <a:pPr algn="ctr"/>
                      <a:r>
                        <a:rPr lang="en-US" sz="2800" dirty="0" smtClean="0"/>
                        <a:t>him</a:t>
                      </a:r>
                      <a:endParaRPr lang="en-US" sz="2800" dirty="0"/>
                    </a:p>
                  </a:txBody>
                  <a:tcPr/>
                </a:tc>
                <a:tc>
                  <a:txBody>
                    <a:bodyPr/>
                    <a:lstStyle/>
                    <a:p>
                      <a:pPr algn="ctr"/>
                      <a:r>
                        <a:rPr lang="en-US" sz="2800" dirty="0" smtClean="0"/>
                        <a:t>his</a:t>
                      </a:r>
                      <a:endParaRPr lang="en-US" sz="2800" dirty="0"/>
                    </a:p>
                  </a:txBody>
                  <a:tcPr/>
                </a:tc>
                <a:tc>
                  <a:txBody>
                    <a:bodyPr/>
                    <a:lstStyle/>
                    <a:p>
                      <a:pPr algn="ctr"/>
                      <a:r>
                        <a:rPr lang="en-US" sz="2800" dirty="0" smtClean="0"/>
                        <a:t>himself</a:t>
                      </a:r>
                      <a:endParaRPr lang="en-US" sz="2800" dirty="0"/>
                    </a:p>
                  </a:txBody>
                  <a:tcPr/>
                </a:tc>
              </a:tr>
              <a:tr h="370840">
                <a:tc>
                  <a:txBody>
                    <a:bodyPr/>
                    <a:lstStyle/>
                    <a:p>
                      <a:pPr algn="ctr"/>
                      <a:r>
                        <a:rPr lang="en-US" sz="2800" dirty="0" smtClean="0"/>
                        <a:t>She</a:t>
                      </a:r>
                      <a:endParaRPr lang="en-US" sz="2800" dirty="0"/>
                    </a:p>
                  </a:txBody>
                  <a:tcPr/>
                </a:tc>
                <a:tc>
                  <a:txBody>
                    <a:bodyPr/>
                    <a:lstStyle/>
                    <a:p>
                      <a:pPr algn="ctr"/>
                      <a:r>
                        <a:rPr lang="en-US" sz="2800" dirty="0" smtClean="0"/>
                        <a:t>her</a:t>
                      </a:r>
                      <a:endParaRPr lang="en-US" sz="2800" dirty="0"/>
                    </a:p>
                  </a:txBody>
                  <a:tcPr/>
                </a:tc>
                <a:tc>
                  <a:txBody>
                    <a:bodyPr/>
                    <a:lstStyle/>
                    <a:p>
                      <a:pPr algn="ctr"/>
                      <a:r>
                        <a:rPr lang="en-US" sz="2800" dirty="0" smtClean="0"/>
                        <a:t>her</a:t>
                      </a:r>
                      <a:endParaRPr lang="en-US" sz="2800" dirty="0"/>
                    </a:p>
                  </a:txBody>
                  <a:tcPr/>
                </a:tc>
                <a:tc>
                  <a:txBody>
                    <a:bodyPr/>
                    <a:lstStyle/>
                    <a:p>
                      <a:pPr algn="ctr"/>
                      <a:r>
                        <a:rPr lang="en-US" sz="2800" dirty="0" smtClean="0"/>
                        <a:t>hers</a:t>
                      </a:r>
                      <a:endParaRPr lang="en-US" sz="2800" dirty="0"/>
                    </a:p>
                  </a:txBody>
                  <a:tcPr/>
                </a:tc>
                <a:tc>
                  <a:txBody>
                    <a:bodyPr/>
                    <a:lstStyle/>
                    <a:p>
                      <a:pPr algn="ctr"/>
                      <a:r>
                        <a:rPr lang="en-US" sz="2800" dirty="0" smtClean="0"/>
                        <a:t>herself</a:t>
                      </a:r>
                      <a:endParaRPr lang="en-US" sz="2800" dirty="0"/>
                    </a:p>
                  </a:txBody>
                  <a:tcPr/>
                </a:tc>
              </a:tr>
              <a:tr h="370840">
                <a:tc>
                  <a:txBody>
                    <a:bodyPr/>
                    <a:lstStyle/>
                    <a:p>
                      <a:pPr algn="ctr"/>
                      <a:r>
                        <a:rPr lang="en-US" sz="2800" dirty="0" smtClean="0"/>
                        <a:t>It</a:t>
                      </a:r>
                      <a:endParaRPr lang="en-US" sz="2800" dirty="0"/>
                    </a:p>
                  </a:txBody>
                  <a:tcPr/>
                </a:tc>
                <a:tc>
                  <a:txBody>
                    <a:bodyPr/>
                    <a:lstStyle/>
                    <a:p>
                      <a:pPr algn="ctr"/>
                      <a:r>
                        <a:rPr lang="en-US" sz="2800" dirty="0" smtClean="0"/>
                        <a:t>its</a:t>
                      </a:r>
                      <a:endParaRPr lang="en-US" sz="2800" dirty="0"/>
                    </a:p>
                  </a:txBody>
                  <a:tcPr/>
                </a:tc>
                <a:tc>
                  <a:txBody>
                    <a:bodyPr/>
                    <a:lstStyle/>
                    <a:p>
                      <a:pPr algn="ctr"/>
                      <a:r>
                        <a:rPr lang="en-US" sz="2800" dirty="0" smtClean="0"/>
                        <a:t>it</a:t>
                      </a:r>
                      <a:endParaRPr lang="en-US" sz="2800" dirty="0"/>
                    </a:p>
                  </a:txBody>
                  <a:tcPr/>
                </a:tc>
                <a:tc>
                  <a:txBody>
                    <a:bodyPr/>
                    <a:lstStyle/>
                    <a:p>
                      <a:pPr algn="ctr"/>
                      <a:r>
                        <a:rPr lang="en-US" sz="2800" dirty="0" smtClean="0"/>
                        <a:t>its</a:t>
                      </a:r>
                      <a:endParaRPr lang="en-US" sz="2800" dirty="0"/>
                    </a:p>
                  </a:txBody>
                  <a:tcPr/>
                </a:tc>
                <a:tc>
                  <a:txBody>
                    <a:bodyPr/>
                    <a:lstStyle/>
                    <a:p>
                      <a:pPr algn="ctr"/>
                      <a:r>
                        <a:rPr lang="en-US" sz="2800" dirty="0" smtClean="0"/>
                        <a:t>itself</a:t>
                      </a:r>
                      <a:endParaRPr lang="en-US" sz="2800" dirty="0"/>
                    </a:p>
                  </a:txBody>
                  <a:tcPr/>
                </a:tc>
              </a:tr>
              <a:tr h="370840">
                <a:tc>
                  <a:txBody>
                    <a:bodyPr/>
                    <a:lstStyle/>
                    <a:p>
                      <a:pPr algn="ctr"/>
                      <a:r>
                        <a:rPr lang="en-US" sz="2800" dirty="0" smtClean="0"/>
                        <a:t>We</a:t>
                      </a:r>
                      <a:endParaRPr lang="en-US" sz="2800" dirty="0"/>
                    </a:p>
                  </a:txBody>
                  <a:tcPr/>
                </a:tc>
                <a:tc>
                  <a:txBody>
                    <a:bodyPr/>
                    <a:lstStyle/>
                    <a:p>
                      <a:pPr algn="ctr"/>
                      <a:r>
                        <a:rPr lang="en-US" sz="2800" dirty="0" smtClean="0"/>
                        <a:t>our</a:t>
                      </a:r>
                      <a:endParaRPr lang="en-US" sz="2800" dirty="0"/>
                    </a:p>
                  </a:txBody>
                  <a:tcPr/>
                </a:tc>
                <a:tc>
                  <a:txBody>
                    <a:bodyPr/>
                    <a:lstStyle/>
                    <a:p>
                      <a:pPr algn="ctr"/>
                      <a:r>
                        <a:rPr lang="en-US" sz="2800" dirty="0" smtClean="0"/>
                        <a:t>us</a:t>
                      </a:r>
                      <a:endParaRPr lang="en-US" sz="2800" dirty="0"/>
                    </a:p>
                  </a:txBody>
                  <a:tcPr/>
                </a:tc>
                <a:tc>
                  <a:txBody>
                    <a:bodyPr/>
                    <a:lstStyle/>
                    <a:p>
                      <a:pPr algn="ctr"/>
                      <a:r>
                        <a:rPr lang="en-US" sz="2800" dirty="0" smtClean="0"/>
                        <a:t>ours</a:t>
                      </a:r>
                      <a:endParaRPr lang="en-US" sz="2800" dirty="0"/>
                    </a:p>
                  </a:txBody>
                  <a:tcPr/>
                </a:tc>
                <a:tc>
                  <a:txBody>
                    <a:bodyPr/>
                    <a:lstStyle/>
                    <a:p>
                      <a:pPr algn="ctr"/>
                      <a:r>
                        <a:rPr lang="en-US" sz="2800" dirty="0" smtClean="0"/>
                        <a:t>ourselves</a:t>
                      </a:r>
                      <a:endParaRPr lang="en-US" sz="2800" dirty="0"/>
                    </a:p>
                  </a:txBody>
                  <a:tcPr/>
                </a:tc>
              </a:tr>
              <a:tr h="370840">
                <a:tc>
                  <a:txBody>
                    <a:bodyPr/>
                    <a:lstStyle/>
                    <a:p>
                      <a:pPr algn="ctr"/>
                      <a:r>
                        <a:rPr lang="en-US" sz="2800" dirty="0" smtClean="0"/>
                        <a:t>They</a:t>
                      </a:r>
                      <a:endParaRPr lang="en-US" sz="2800" dirty="0"/>
                    </a:p>
                  </a:txBody>
                  <a:tcPr/>
                </a:tc>
                <a:tc>
                  <a:txBody>
                    <a:bodyPr/>
                    <a:lstStyle/>
                    <a:p>
                      <a:pPr algn="ctr"/>
                      <a:r>
                        <a:rPr lang="en-US" sz="2800" dirty="0" smtClean="0"/>
                        <a:t>their</a:t>
                      </a:r>
                      <a:endParaRPr lang="en-US" sz="2800" dirty="0"/>
                    </a:p>
                  </a:txBody>
                  <a:tcPr/>
                </a:tc>
                <a:tc>
                  <a:txBody>
                    <a:bodyPr/>
                    <a:lstStyle/>
                    <a:p>
                      <a:pPr algn="ctr"/>
                      <a:r>
                        <a:rPr lang="en-US" sz="2800" dirty="0" smtClean="0"/>
                        <a:t>them</a:t>
                      </a:r>
                      <a:endParaRPr lang="en-US" sz="2800" dirty="0"/>
                    </a:p>
                  </a:txBody>
                  <a:tcPr/>
                </a:tc>
                <a:tc>
                  <a:txBody>
                    <a:bodyPr/>
                    <a:lstStyle/>
                    <a:p>
                      <a:pPr algn="ctr"/>
                      <a:r>
                        <a:rPr lang="en-US" sz="2800" dirty="0" smtClean="0"/>
                        <a:t>theirs</a:t>
                      </a:r>
                      <a:endParaRPr lang="en-US" sz="2800" dirty="0"/>
                    </a:p>
                  </a:txBody>
                  <a:tcPr/>
                </a:tc>
                <a:tc>
                  <a:txBody>
                    <a:bodyPr/>
                    <a:lstStyle/>
                    <a:p>
                      <a:pPr algn="ctr"/>
                      <a:r>
                        <a:rPr lang="en-US" sz="2800" dirty="0" smtClean="0"/>
                        <a:t>themselves</a:t>
                      </a:r>
                      <a:endParaRPr lang="en-US" sz="2800" dirty="0"/>
                    </a:p>
                  </a:txBody>
                  <a:tcPr/>
                </a:tc>
              </a:tr>
              <a:tr h="370840">
                <a:tc>
                  <a:txBody>
                    <a:bodyPr/>
                    <a:lstStyle/>
                    <a:p>
                      <a:pPr algn="ctr"/>
                      <a:r>
                        <a:rPr lang="en-US" sz="2800" dirty="0" smtClean="0">
                          <a:solidFill>
                            <a:srgbClr val="C00000"/>
                          </a:solidFill>
                        </a:rPr>
                        <a:t>- </a:t>
                      </a:r>
                      <a:r>
                        <a:rPr lang="en-US" sz="2800" dirty="0" err="1" smtClean="0">
                          <a:solidFill>
                            <a:srgbClr val="C00000"/>
                          </a:solidFill>
                        </a:rPr>
                        <a:t>đầu</a:t>
                      </a:r>
                      <a:r>
                        <a:rPr lang="en-US" sz="2800" dirty="0" smtClean="0">
                          <a:solidFill>
                            <a:srgbClr val="C00000"/>
                          </a:solidFill>
                        </a:rPr>
                        <a:t> </a:t>
                      </a:r>
                      <a:r>
                        <a:rPr lang="en-US" sz="2800" dirty="0" err="1" smtClean="0">
                          <a:solidFill>
                            <a:srgbClr val="C00000"/>
                          </a:solidFill>
                        </a:rPr>
                        <a:t>câu</a:t>
                      </a:r>
                      <a:r>
                        <a:rPr lang="en-US" sz="2800" dirty="0" smtClean="0">
                          <a:solidFill>
                            <a:srgbClr val="C00000"/>
                          </a:solidFill>
                        </a:rPr>
                        <a:t> </a:t>
                      </a:r>
                      <a:r>
                        <a:rPr lang="en-US" sz="2800" dirty="0" err="1" smtClean="0">
                          <a:solidFill>
                            <a:srgbClr val="C00000"/>
                          </a:solidFill>
                        </a:rPr>
                        <a:t>làm</a:t>
                      </a:r>
                      <a:r>
                        <a:rPr lang="en-US" sz="2800" dirty="0" smtClean="0">
                          <a:solidFill>
                            <a:srgbClr val="C00000"/>
                          </a:solidFill>
                        </a:rPr>
                        <a:t> S</a:t>
                      </a:r>
                    </a:p>
                  </a:txBody>
                  <a:tcPr/>
                </a:tc>
                <a:tc>
                  <a:txBody>
                    <a:bodyPr/>
                    <a:lstStyle/>
                    <a:p>
                      <a:pPr algn="ctr"/>
                      <a:r>
                        <a:rPr lang="en-US" sz="2800" dirty="0" smtClean="0">
                          <a:solidFill>
                            <a:srgbClr val="C00000"/>
                          </a:solidFill>
                        </a:rPr>
                        <a:t>-</a:t>
                      </a:r>
                      <a:r>
                        <a:rPr lang="en-US" sz="2800" dirty="0" err="1" smtClean="0">
                          <a:solidFill>
                            <a:srgbClr val="C00000"/>
                          </a:solidFill>
                        </a:rPr>
                        <a:t>trước</a:t>
                      </a:r>
                      <a:r>
                        <a:rPr lang="en-US" sz="2800" dirty="0" smtClean="0">
                          <a:solidFill>
                            <a:srgbClr val="C00000"/>
                          </a:solidFill>
                        </a:rPr>
                        <a:t>  N</a:t>
                      </a:r>
                    </a:p>
                  </a:txBody>
                  <a:tcPr/>
                </a:tc>
                <a:tc>
                  <a:txBody>
                    <a:bodyPr/>
                    <a:lstStyle/>
                    <a:p>
                      <a:pPr algn="ctr"/>
                      <a:r>
                        <a:rPr lang="en-US" sz="2800" dirty="0" smtClean="0">
                          <a:solidFill>
                            <a:srgbClr val="C00000"/>
                          </a:solidFill>
                        </a:rPr>
                        <a:t>- </a:t>
                      </a:r>
                      <a:r>
                        <a:rPr lang="en-US" sz="2800" dirty="0" err="1" smtClean="0">
                          <a:solidFill>
                            <a:srgbClr val="C00000"/>
                          </a:solidFill>
                        </a:rPr>
                        <a:t>sau</a:t>
                      </a:r>
                      <a:r>
                        <a:rPr lang="en-US" sz="2800" dirty="0" smtClean="0">
                          <a:solidFill>
                            <a:srgbClr val="C00000"/>
                          </a:solidFill>
                        </a:rPr>
                        <a:t> V</a:t>
                      </a:r>
                    </a:p>
                  </a:txBody>
                  <a:tcPr/>
                </a:tc>
                <a:tc>
                  <a:txBody>
                    <a:bodyPr/>
                    <a:lstStyle/>
                    <a:p>
                      <a:pPr algn="ctr"/>
                      <a:r>
                        <a:rPr lang="en-US" sz="2800" dirty="0" err="1" smtClean="0">
                          <a:solidFill>
                            <a:srgbClr val="C00000"/>
                          </a:solidFill>
                        </a:rPr>
                        <a:t>Thay</a:t>
                      </a:r>
                      <a:r>
                        <a:rPr lang="en-US" sz="2800" dirty="0" smtClean="0">
                          <a:solidFill>
                            <a:srgbClr val="C00000"/>
                          </a:solidFill>
                        </a:rPr>
                        <a:t> TTSH+ N</a:t>
                      </a:r>
                    </a:p>
                  </a:txBody>
                  <a:tcPr/>
                </a:tc>
                <a:tc>
                  <a:txBody>
                    <a:bodyPr/>
                    <a:lstStyle/>
                    <a:p>
                      <a:pPr algn="ctr"/>
                      <a:endParaRPr lang="en-US" sz="2800" dirty="0" smtClean="0">
                        <a:solidFill>
                          <a:srgbClr val="C00000"/>
                        </a:solidFill>
                      </a:endParaRPr>
                    </a:p>
                  </a:txBody>
                  <a:tcPr/>
                </a:tc>
              </a:tr>
            </a:tbl>
          </a:graphicData>
        </a:graphic>
      </p:graphicFrame>
    </p:spTree>
    <p:extLst>
      <p:ext uri="{BB962C8B-B14F-4D97-AF65-F5344CB8AC3E}">
        <p14:creationId xmlns:p14="http://schemas.microsoft.com/office/powerpoint/2010/main" val="15028071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29007417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vi-VN" i="1" dirty="0"/>
              <a:t>Adverbs of degree (Trạng từ mức độ)</a:t>
            </a:r>
            <a:r>
              <a:rPr lang="en-US" dirty="0"/>
              <a:t/>
            </a:r>
            <a:br>
              <a:rPr lang="en-US" dirty="0"/>
            </a:br>
            <a:endParaRPr lang="en-US" dirty="0"/>
          </a:p>
        </p:txBody>
      </p:sp>
      <p:sp>
        <p:nvSpPr>
          <p:cNvPr id="3" name="Content Placeholder 2"/>
          <p:cNvSpPr>
            <a:spLocks noGrp="1"/>
          </p:cNvSpPr>
          <p:nvPr>
            <p:ph idx="1"/>
          </p:nvPr>
        </p:nvSpPr>
        <p:spPr/>
        <p:txBody>
          <a:bodyPr/>
          <a:lstStyle/>
          <a:p>
            <a:r>
              <a:rPr lang="en-US" dirty="0" err="1" smtClean="0"/>
              <a:t>Dùng</a:t>
            </a:r>
            <a:r>
              <a:rPr lang="en-US" dirty="0" smtClean="0"/>
              <a:t> </a:t>
            </a:r>
            <a:r>
              <a:rPr lang="en-US" dirty="0" err="1" smtClean="0"/>
              <a:t>để</a:t>
            </a:r>
            <a:r>
              <a:rPr lang="en-US" dirty="0" smtClean="0"/>
              <a:t> </a:t>
            </a:r>
            <a:r>
              <a:rPr lang="en-US" dirty="0" err="1" smtClean="0"/>
              <a:t>bổ</a:t>
            </a:r>
            <a:r>
              <a:rPr lang="en-US" dirty="0" smtClean="0"/>
              <a:t> </a:t>
            </a:r>
            <a:r>
              <a:rPr lang="en-US" dirty="0" err="1" smtClean="0"/>
              <a:t>nghĩa</a:t>
            </a:r>
            <a:r>
              <a:rPr lang="en-US" dirty="0" smtClean="0"/>
              <a:t> </a:t>
            </a:r>
            <a:r>
              <a:rPr lang="en-US" dirty="0" err="1" smtClean="0"/>
              <a:t>cho</a:t>
            </a:r>
            <a:r>
              <a:rPr lang="en-US" dirty="0" smtClean="0"/>
              <a:t> </a:t>
            </a:r>
            <a:r>
              <a:rPr lang="en-US" dirty="0" err="1" smtClean="0"/>
              <a:t>tính</a:t>
            </a:r>
            <a:r>
              <a:rPr lang="en-US" dirty="0" smtClean="0"/>
              <a:t> </a:t>
            </a:r>
            <a:r>
              <a:rPr lang="en-US" dirty="0" err="1" smtClean="0"/>
              <a:t>từ</a:t>
            </a:r>
            <a:r>
              <a:rPr lang="en-US" dirty="0" smtClean="0"/>
              <a:t> </a:t>
            </a:r>
            <a:r>
              <a:rPr lang="en-US" dirty="0" err="1" smtClean="0"/>
              <a:t>hoặc</a:t>
            </a:r>
            <a:r>
              <a:rPr lang="en-US" dirty="0" smtClean="0"/>
              <a:t> 1 </a:t>
            </a:r>
            <a:r>
              <a:rPr lang="en-US" dirty="0" err="1" smtClean="0"/>
              <a:t>trạng</a:t>
            </a:r>
            <a:r>
              <a:rPr lang="en-US" dirty="0" smtClean="0"/>
              <a:t> </a:t>
            </a:r>
            <a:r>
              <a:rPr lang="en-US" dirty="0" err="1" smtClean="0"/>
              <a:t>từ</a:t>
            </a:r>
            <a:r>
              <a:rPr lang="en-US" dirty="0" smtClean="0"/>
              <a:t> </a:t>
            </a:r>
            <a:r>
              <a:rPr lang="en-US" dirty="0" err="1" smtClean="0"/>
              <a:t>khác</a:t>
            </a:r>
            <a:r>
              <a:rPr lang="en-US" dirty="0"/>
              <a:t> </a:t>
            </a:r>
            <a:r>
              <a:rPr lang="en-US" dirty="0" smtClean="0"/>
              <a:t>(almost, barely, entirely, just, much, too, so...)</a:t>
            </a:r>
          </a:p>
          <a:p>
            <a:pPr marL="0" indent="0">
              <a:buNone/>
            </a:pPr>
            <a:r>
              <a:rPr lang="en-US" dirty="0" smtClean="0"/>
              <a:t>VD: I’m </a:t>
            </a:r>
            <a:r>
              <a:rPr lang="en-US" dirty="0" smtClean="0">
                <a:solidFill>
                  <a:srgbClr val="FF0000"/>
                </a:solidFill>
              </a:rPr>
              <a:t>almost</a:t>
            </a:r>
            <a:r>
              <a:rPr lang="en-US" dirty="0" smtClean="0"/>
              <a:t> ready</a:t>
            </a:r>
          </a:p>
          <a:p>
            <a:pPr marL="0" indent="0">
              <a:buNone/>
            </a:pPr>
            <a:r>
              <a:rPr lang="en-US" dirty="0" smtClean="0"/>
              <a:t>        It is</a:t>
            </a:r>
            <a:r>
              <a:rPr lang="en-US" dirty="0" smtClean="0">
                <a:solidFill>
                  <a:srgbClr val="FF0000"/>
                </a:solidFill>
              </a:rPr>
              <a:t> far </a:t>
            </a:r>
            <a:r>
              <a:rPr lang="en-US" dirty="0" smtClean="0"/>
              <a:t>better to say nothing</a:t>
            </a:r>
          </a:p>
          <a:p>
            <a:pPr marL="0" indent="0">
              <a:buNone/>
            </a:pPr>
            <a:r>
              <a:rPr lang="en-US" dirty="0" smtClean="0"/>
              <a:t>She is better today, </a:t>
            </a:r>
            <a:r>
              <a:rPr lang="en-US" dirty="0" smtClean="0">
                <a:solidFill>
                  <a:srgbClr val="FF0000"/>
                </a:solidFill>
              </a:rPr>
              <a:t>much</a:t>
            </a:r>
            <a:r>
              <a:rPr lang="en-US" dirty="0" smtClean="0"/>
              <a:t> better than she was yesterday.</a:t>
            </a:r>
          </a:p>
          <a:p>
            <a:pPr marL="0" indent="0">
              <a:buNone/>
            </a:pPr>
            <a:endParaRPr lang="en-US" dirty="0"/>
          </a:p>
        </p:txBody>
      </p:sp>
    </p:spTree>
    <p:extLst>
      <p:ext uri="{BB962C8B-B14F-4D97-AF65-F5344CB8AC3E}">
        <p14:creationId xmlns:p14="http://schemas.microsoft.com/office/powerpoint/2010/main" val="9550227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15962"/>
          </a:xfrm>
        </p:spPr>
        <p:txBody>
          <a:bodyPr>
            <a:noAutofit/>
          </a:bodyPr>
          <a:lstStyle/>
          <a:p>
            <a:r>
              <a:rPr lang="vi-VN" sz="3200" b="1" dirty="0">
                <a:solidFill>
                  <a:schemeClr val="accent1"/>
                </a:solidFill>
              </a:rPr>
              <a:t>Comparisons of adjectives </a:t>
            </a:r>
            <a:r>
              <a:rPr lang="vi-VN" sz="3200" b="1" dirty="0"/>
              <a:t>and adverbs (So sánh tính từ và trạng từ)</a:t>
            </a:r>
            <a:r>
              <a:rPr lang="en-US" sz="3200" dirty="0"/>
              <a:t/>
            </a:r>
            <a:br>
              <a:rPr lang="en-US" sz="3200" dirty="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465670"/>
              </p:ext>
            </p:extLst>
          </p:nvPr>
        </p:nvGraphicFramePr>
        <p:xfrm>
          <a:off x="152399" y="990600"/>
          <a:ext cx="8991601" cy="5988050"/>
        </p:xfrm>
        <a:graphic>
          <a:graphicData uri="http://schemas.openxmlformats.org/drawingml/2006/table">
            <a:tbl>
              <a:tblPr firstRow="1" bandRow="1">
                <a:tableStyleId>{5C22544A-7EE6-4342-B048-85BDC9FD1C3A}</a:tableStyleId>
              </a:tblPr>
              <a:tblGrid>
                <a:gridCol w="2290574"/>
                <a:gridCol w="3323879"/>
                <a:gridCol w="3377148"/>
              </a:tblGrid>
              <a:tr h="457200">
                <a:tc>
                  <a:txBody>
                    <a:bodyPr/>
                    <a:lstStyle/>
                    <a:p>
                      <a:pPr marL="0" marR="0" algn="ctr">
                        <a:lnSpc>
                          <a:spcPts val="1500"/>
                        </a:lnSpc>
                        <a:spcBef>
                          <a:spcPts val="0"/>
                        </a:spcBef>
                        <a:spcAft>
                          <a:spcPts val="800"/>
                        </a:spcAft>
                        <a:tabLst>
                          <a:tab pos="360045" algn="l"/>
                        </a:tabLst>
                      </a:pPr>
                      <a:r>
                        <a:rPr lang="vi-VN" sz="2000" dirty="0">
                          <a:effectLst/>
                          <a:latin typeface="Times New Roman"/>
                          <a:ea typeface="Times New Roman"/>
                          <a:cs typeface="Times New Roman"/>
                        </a:rPr>
                        <a:t>So sánh bằng</a:t>
                      </a:r>
                      <a:endParaRPr lang="en-US" sz="2000" dirty="0">
                        <a:effectLst/>
                        <a:latin typeface="Arial"/>
                        <a:ea typeface="Arial"/>
                        <a:cs typeface="Times New Roman"/>
                      </a:endParaRPr>
                    </a:p>
                  </a:txBody>
                  <a:tcPr marL="68580" marR="68580" marT="0" marB="0" anchor="ctr"/>
                </a:tc>
                <a:tc>
                  <a:txBody>
                    <a:bodyPr/>
                    <a:lstStyle/>
                    <a:p>
                      <a:pPr marL="0" marR="0" algn="ctr">
                        <a:lnSpc>
                          <a:spcPts val="1500"/>
                        </a:lnSpc>
                        <a:spcBef>
                          <a:spcPts val="0"/>
                        </a:spcBef>
                        <a:spcAft>
                          <a:spcPts val="800"/>
                        </a:spcAft>
                      </a:pPr>
                      <a:r>
                        <a:rPr lang="vi-VN" sz="2000" dirty="0">
                          <a:effectLst/>
                          <a:latin typeface="Times New Roman"/>
                          <a:ea typeface="Calibri"/>
                          <a:cs typeface="Times New Roman"/>
                        </a:rPr>
                        <a:t>So sánh hơn</a:t>
                      </a:r>
                      <a:endParaRPr lang="en-US" sz="2000" dirty="0">
                        <a:effectLst/>
                        <a:latin typeface="Arial"/>
                        <a:ea typeface="Arial"/>
                        <a:cs typeface="Times New Roman"/>
                      </a:endParaRPr>
                    </a:p>
                  </a:txBody>
                  <a:tcPr marL="68580" marR="68580" marT="0" marB="0" anchor="ctr"/>
                </a:tc>
                <a:tc>
                  <a:txBody>
                    <a:bodyPr/>
                    <a:lstStyle/>
                    <a:p>
                      <a:pPr marL="0" marR="0" algn="ctr">
                        <a:lnSpc>
                          <a:spcPts val="1500"/>
                        </a:lnSpc>
                        <a:spcBef>
                          <a:spcPts val="0"/>
                        </a:spcBef>
                        <a:spcAft>
                          <a:spcPts val="800"/>
                        </a:spcAft>
                      </a:pPr>
                      <a:r>
                        <a:rPr lang="vi-VN" sz="2000" dirty="0">
                          <a:effectLst/>
                          <a:latin typeface="Times New Roman"/>
                          <a:ea typeface="Calibri"/>
                          <a:cs typeface="Times New Roman"/>
                        </a:rPr>
                        <a:t>So sánh nhất</a:t>
                      </a:r>
                      <a:endParaRPr lang="en-US" sz="2000" dirty="0">
                        <a:effectLst/>
                        <a:latin typeface="Arial"/>
                        <a:ea typeface="Arial"/>
                        <a:cs typeface="Times New Roman"/>
                      </a:endParaRPr>
                    </a:p>
                  </a:txBody>
                  <a:tcPr marL="68580" marR="68580" marT="0" marB="0" anchor="ctr"/>
                </a:tc>
              </a:tr>
              <a:tr h="1447800">
                <a:tc>
                  <a:txBody>
                    <a:bodyPr/>
                    <a:lstStyle/>
                    <a:p>
                      <a:pPr marL="0" marR="0" algn="ctr">
                        <a:lnSpc>
                          <a:spcPts val="1500"/>
                        </a:lnSpc>
                        <a:spcBef>
                          <a:spcPts val="0"/>
                        </a:spcBef>
                        <a:spcAft>
                          <a:spcPts val="800"/>
                        </a:spcAft>
                        <a:tabLst>
                          <a:tab pos="360045" algn="l"/>
                        </a:tabLst>
                      </a:pPr>
                      <a:r>
                        <a:rPr lang="vi-VN" sz="2000" b="1" dirty="0">
                          <a:solidFill>
                            <a:srgbClr val="FF0000"/>
                          </a:solidFill>
                          <a:effectLst/>
                          <a:latin typeface="Times New Roman"/>
                          <a:ea typeface="Times New Roman"/>
                          <a:cs typeface="Times New Roman"/>
                        </a:rPr>
                        <a:t>As + adj / adv + as</a:t>
                      </a:r>
                      <a:endParaRPr lang="en-US" sz="2000" b="1" dirty="0">
                        <a:solidFill>
                          <a:srgbClr val="FF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pPr>
                      <a:r>
                        <a:rPr lang="vi-VN" sz="2000" b="1" dirty="0">
                          <a:solidFill>
                            <a:srgbClr val="FF0000"/>
                          </a:solidFill>
                          <a:effectLst/>
                          <a:latin typeface="Times New Roman"/>
                          <a:ea typeface="Calibri"/>
                          <a:cs typeface="Times New Roman"/>
                        </a:rPr>
                        <a:t>tính từ ngắn  + ER + than</a:t>
                      </a:r>
                      <a:endParaRPr lang="en-US" sz="2000" b="1" dirty="0">
                        <a:solidFill>
                          <a:srgbClr val="FF0000"/>
                        </a:solidFill>
                        <a:effectLst/>
                        <a:latin typeface="Arial"/>
                        <a:ea typeface="Arial"/>
                        <a:cs typeface="Times New Roman"/>
                      </a:endParaRPr>
                    </a:p>
                    <a:p>
                      <a:pPr marL="0" marR="0">
                        <a:lnSpc>
                          <a:spcPts val="1500"/>
                        </a:lnSpc>
                        <a:spcBef>
                          <a:spcPts val="0"/>
                        </a:spcBef>
                        <a:spcAft>
                          <a:spcPts val="800"/>
                        </a:spcAft>
                      </a:pPr>
                      <a:endParaRPr lang="vi-VN" sz="2000" b="1" dirty="0" smtClean="0">
                        <a:solidFill>
                          <a:srgbClr val="FF0000"/>
                        </a:solidFill>
                        <a:effectLst/>
                        <a:latin typeface="Times New Roman"/>
                        <a:ea typeface="Calibri"/>
                        <a:cs typeface="Times New Roman"/>
                      </a:endParaRPr>
                    </a:p>
                    <a:p>
                      <a:pPr marL="0" marR="0">
                        <a:lnSpc>
                          <a:spcPts val="1500"/>
                        </a:lnSpc>
                        <a:spcBef>
                          <a:spcPts val="0"/>
                        </a:spcBef>
                        <a:spcAft>
                          <a:spcPts val="800"/>
                        </a:spcAft>
                      </a:pPr>
                      <a:r>
                        <a:rPr lang="vi-VN" sz="2000" b="1" dirty="0" smtClean="0">
                          <a:solidFill>
                            <a:srgbClr val="FF0000"/>
                          </a:solidFill>
                          <a:effectLst/>
                          <a:latin typeface="Times New Roman"/>
                          <a:ea typeface="Calibri"/>
                          <a:cs typeface="Times New Roman"/>
                        </a:rPr>
                        <a:t>MORE </a:t>
                      </a:r>
                      <a:r>
                        <a:rPr lang="vi-VN" sz="2000" b="1" dirty="0">
                          <a:solidFill>
                            <a:srgbClr val="FF0000"/>
                          </a:solidFill>
                          <a:effectLst/>
                          <a:latin typeface="Times New Roman"/>
                          <a:ea typeface="Calibri"/>
                          <a:cs typeface="Times New Roman"/>
                        </a:rPr>
                        <a:t>+ tính từ dài + than</a:t>
                      </a:r>
                      <a:endParaRPr lang="en-US" sz="2000" b="1" dirty="0">
                        <a:solidFill>
                          <a:srgbClr val="FF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pPr>
                      <a:r>
                        <a:rPr lang="vi-VN" sz="2000" b="1" dirty="0">
                          <a:solidFill>
                            <a:srgbClr val="FF0000"/>
                          </a:solidFill>
                          <a:effectLst/>
                          <a:latin typeface="Times New Roman"/>
                          <a:ea typeface="Calibri"/>
                          <a:cs typeface="Times New Roman"/>
                        </a:rPr>
                        <a:t>THE + tính từ ngắn + EST</a:t>
                      </a:r>
                      <a:endParaRPr lang="en-US" sz="2000" b="1" dirty="0">
                        <a:solidFill>
                          <a:srgbClr val="FF0000"/>
                        </a:solidFill>
                        <a:effectLst/>
                        <a:latin typeface="Arial"/>
                        <a:ea typeface="Arial"/>
                        <a:cs typeface="Times New Roman"/>
                      </a:endParaRPr>
                    </a:p>
                    <a:p>
                      <a:pPr marL="0" marR="0">
                        <a:lnSpc>
                          <a:spcPts val="1500"/>
                        </a:lnSpc>
                        <a:spcBef>
                          <a:spcPts val="0"/>
                        </a:spcBef>
                        <a:spcAft>
                          <a:spcPts val="800"/>
                        </a:spcAft>
                      </a:pPr>
                      <a:endParaRPr lang="vi-VN" sz="2000" b="1" dirty="0" smtClean="0">
                        <a:solidFill>
                          <a:srgbClr val="FF0000"/>
                        </a:solidFill>
                        <a:effectLst/>
                        <a:latin typeface="Times New Roman"/>
                        <a:ea typeface="Calibri"/>
                        <a:cs typeface="Times New Roman"/>
                      </a:endParaRPr>
                    </a:p>
                    <a:p>
                      <a:pPr marL="0" marR="0">
                        <a:lnSpc>
                          <a:spcPts val="1500"/>
                        </a:lnSpc>
                        <a:spcBef>
                          <a:spcPts val="0"/>
                        </a:spcBef>
                        <a:spcAft>
                          <a:spcPts val="800"/>
                        </a:spcAft>
                      </a:pPr>
                      <a:r>
                        <a:rPr lang="vi-VN" sz="2000" b="1" dirty="0" smtClean="0">
                          <a:solidFill>
                            <a:srgbClr val="FF0000"/>
                          </a:solidFill>
                          <a:effectLst/>
                          <a:latin typeface="Times New Roman"/>
                          <a:ea typeface="Calibri"/>
                          <a:cs typeface="Times New Roman"/>
                        </a:rPr>
                        <a:t>THE </a:t>
                      </a:r>
                      <a:r>
                        <a:rPr lang="vi-VN" sz="2000" b="1" dirty="0">
                          <a:solidFill>
                            <a:srgbClr val="FF0000"/>
                          </a:solidFill>
                          <a:effectLst/>
                          <a:latin typeface="Times New Roman"/>
                          <a:ea typeface="Calibri"/>
                          <a:cs typeface="Times New Roman"/>
                        </a:rPr>
                        <a:t>MOST + tính từ dài</a:t>
                      </a:r>
                      <a:endParaRPr lang="en-US" sz="2000" b="1" dirty="0">
                        <a:solidFill>
                          <a:srgbClr val="FF0000"/>
                        </a:solidFill>
                        <a:effectLst/>
                        <a:latin typeface="Arial"/>
                        <a:ea typeface="Arial"/>
                        <a:cs typeface="Times New Roman"/>
                      </a:endParaRPr>
                    </a:p>
                  </a:txBody>
                  <a:tcPr marL="68580" marR="68580" marT="0" marB="0" anchor="ctr"/>
                </a:tc>
              </a:tr>
              <a:tr h="2779120">
                <a:tc gridSpan="3">
                  <a:txBody>
                    <a:bodyPr/>
                    <a:lstStyle/>
                    <a:p>
                      <a:r>
                        <a:rPr lang="vi-VN" sz="2000" b="1" dirty="0" smtClean="0"/>
                        <a:t>LƯU Ý 	</a:t>
                      </a:r>
                      <a:endParaRPr lang="en-US" sz="2000" dirty="0" smtClean="0"/>
                    </a:p>
                    <a:p>
                      <a:r>
                        <a:rPr lang="vi-VN" sz="2000" dirty="0" smtClean="0"/>
                        <a:t>* Tính từ ngắn là tính từ có một âm tiết như: hot, cold, sad… và tính từ có hai vần tận cùng bằng -ow, -et, -y, -er, -le, như: narrow, quiet, happy, clever, gentle,…</a:t>
                      </a:r>
                      <a:endParaRPr lang="en-US" sz="2000" dirty="0" smtClean="0"/>
                    </a:p>
                    <a:p>
                      <a:r>
                        <a:rPr lang="vi-VN" sz="2000" dirty="0" smtClean="0"/>
                        <a:t>* Tính từ dài là tính từ có hai, ba âm tiết trở lên như furious, important, polluted, modern …</a:t>
                      </a:r>
                      <a:endParaRPr lang="en-US" sz="2000" dirty="0" smtClean="0"/>
                    </a:p>
                    <a:p>
                      <a:r>
                        <a:rPr lang="vi-VN" sz="2000" dirty="0" smtClean="0"/>
                        <a:t>* Một số tính từ không theo quy tắc trên (so sánh bất quy tắc </a:t>
                      </a:r>
                      <a:r>
                        <a:rPr lang="vi-VN" sz="2000" dirty="0" smtClean="0">
                          <a:sym typeface="Wingdings"/>
                        </a:rPr>
                        <a:t></a:t>
                      </a:r>
                      <a:r>
                        <a:rPr lang="vi-VN" sz="2000" dirty="0" smtClean="0"/>
                        <a:t> phải học thuộc lòng)</a:t>
                      </a:r>
                      <a:endParaRPr lang="en-US" sz="2000" dirty="0" smtClean="0"/>
                    </a:p>
                    <a:p>
                      <a:r>
                        <a:rPr lang="vi-VN" sz="2000" dirty="0" smtClean="0"/>
                        <a:t>	Good / well  </a:t>
                      </a:r>
                      <a:r>
                        <a:rPr lang="vi-VN" sz="2000" dirty="0" smtClean="0">
                          <a:sym typeface="Wingdings"/>
                        </a:rPr>
                        <a:t></a:t>
                      </a:r>
                      <a:r>
                        <a:rPr lang="vi-VN" sz="2000" dirty="0" smtClean="0"/>
                        <a:t>  better      </a:t>
                      </a:r>
                      <a:r>
                        <a:rPr lang="vi-VN" sz="2000" dirty="0" smtClean="0">
                          <a:sym typeface="Wingdings"/>
                        </a:rPr>
                        <a:t></a:t>
                      </a:r>
                      <a:r>
                        <a:rPr lang="vi-VN" sz="2000" dirty="0" smtClean="0"/>
                        <a:t>   best </a:t>
                      </a:r>
                      <a:endParaRPr lang="en-US" sz="2000" dirty="0" smtClean="0"/>
                    </a:p>
                    <a:p>
                      <a:r>
                        <a:rPr lang="vi-VN" sz="2000" dirty="0" smtClean="0"/>
                        <a:t>	Bad / badly  </a:t>
                      </a:r>
                      <a:r>
                        <a:rPr lang="vi-VN" sz="2000" dirty="0" smtClean="0">
                          <a:sym typeface="Wingdings"/>
                        </a:rPr>
                        <a:t></a:t>
                      </a:r>
                      <a:r>
                        <a:rPr lang="vi-VN" sz="2000" dirty="0" smtClean="0"/>
                        <a:t>  worse      </a:t>
                      </a:r>
                      <a:r>
                        <a:rPr lang="vi-VN" sz="2000" dirty="0" smtClean="0">
                          <a:sym typeface="Wingdings"/>
                        </a:rPr>
                        <a:t></a:t>
                      </a:r>
                      <a:r>
                        <a:rPr lang="vi-VN" sz="2000" dirty="0" smtClean="0"/>
                        <a:t>  worst</a:t>
                      </a:r>
                      <a:endParaRPr lang="en-US" sz="2000" dirty="0" smtClean="0"/>
                    </a:p>
                    <a:p>
                      <a:r>
                        <a:rPr lang="vi-VN" sz="2000" dirty="0" smtClean="0"/>
                        <a:t>	Far               </a:t>
                      </a:r>
                      <a:r>
                        <a:rPr lang="vi-VN" sz="2000" dirty="0" smtClean="0">
                          <a:sym typeface="Wingdings"/>
                        </a:rPr>
                        <a:t></a:t>
                      </a:r>
                      <a:r>
                        <a:rPr lang="vi-VN" sz="2000" dirty="0" smtClean="0"/>
                        <a:t>  further     </a:t>
                      </a:r>
                      <a:r>
                        <a:rPr lang="vi-VN" sz="2000" dirty="0" smtClean="0">
                          <a:sym typeface="Wingdings"/>
                        </a:rPr>
                        <a:t></a:t>
                      </a:r>
                      <a:r>
                        <a:rPr lang="vi-VN" sz="2000" dirty="0" smtClean="0"/>
                        <a:t>  furthest …</a:t>
                      </a:r>
                      <a:endParaRPr lang="en-US" sz="2000" dirty="0" smtClean="0"/>
                    </a:p>
                    <a:p>
                      <a:r>
                        <a:rPr lang="vi-VN" sz="2000" dirty="0" smtClean="0"/>
                        <a:t>* So sánh hơn thường được chuyển thành so sánh không bằng hoặc ngược lại</a:t>
                      </a:r>
                      <a:endParaRPr lang="en-US" sz="2000" dirty="0" smtClean="0"/>
                    </a:p>
                    <a:p>
                      <a:pPr marL="0" marR="0" algn="ctr">
                        <a:lnSpc>
                          <a:spcPts val="1500"/>
                        </a:lnSpc>
                        <a:spcBef>
                          <a:spcPts val="0"/>
                        </a:spcBef>
                        <a:spcAft>
                          <a:spcPts val="800"/>
                        </a:spcAft>
                        <a:tabLst>
                          <a:tab pos="360045" algn="l"/>
                        </a:tabLst>
                      </a:pPr>
                      <a:endParaRPr lang="en-US" sz="2000" dirty="0">
                        <a:effectLst/>
                        <a:latin typeface="Arial"/>
                        <a:ea typeface="Arial"/>
                        <a:cs typeface="Times New Roman"/>
                      </a:endParaRPr>
                    </a:p>
                  </a:txBody>
                  <a:tcPr marL="68580" marR="68580" marT="0" marB="0" anchor="ctr"/>
                </a:tc>
                <a:tc hMerge="1">
                  <a:txBody>
                    <a:bodyPr/>
                    <a:lstStyle/>
                    <a:p>
                      <a:pPr marL="0" marR="0">
                        <a:lnSpc>
                          <a:spcPts val="1500"/>
                        </a:lnSpc>
                        <a:spcBef>
                          <a:spcPts val="0"/>
                        </a:spcBef>
                        <a:spcAft>
                          <a:spcPts val="800"/>
                        </a:spcAft>
                      </a:pPr>
                      <a:endParaRPr lang="en-US" sz="1100" dirty="0">
                        <a:effectLst/>
                        <a:latin typeface="Arial"/>
                        <a:ea typeface="Arial"/>
                        <a:cs typeface="Times New Roman"/>
                      </a:endParaRPr>
                    </a:p>
                  </a:txBody>
                  <a:tcPr marL="68580" marR="68580" marT="0" marB="0" anchor="ctr"/>
                </a:tc>
                <a:tc hMerge="1">
                  <a:txBody>
                    <a:bodyPr/>
                    <a:lstStyle/>
                    <a:p>
                      <a:pPr marL="0" marR="0">
                        <a:lnSpc>
                          <a:spcPts val="1500"/>
                        </a:lnSpc>
                        <a:spcBef>
                          <a:spcPts val="0"/>
                        </a:spcBef>
                        <a:spcAft>
                          <a:spcPts val="800"/>
                        </a:spcAft>
                      </a:pPr>
                      <a:endParaRPr lang="en-US" sz="1100" dirty="0">
                        <a:effectLst/>
                        <a:latin typeface="Arial"/>
                        <a:ea typeface="Arial"/>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179232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Comparisons of adjectives and adverbs (So sánh tính từ và trạng từ)</a:t>
            </a:r>
            <a:r>
              <a:rPr lang="en-US" dirty="0"/>
              <a:t/>
            </a:r>
            <a:br>
              <a:rPr lang="en-US" dirty="0"/>
            </a:b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solidFill>
                  <a:srgbClr val="000000"/>
                </a:solidFill>
              </a:rPr>
              <a:t>Bet is younger than me</a:t>
            </a:r>
          </a:p>
          <a:p>
            <a:pPr marL="514350" indent="-514350">
              <a:buAutoNum type="arabicPeriod"/>
            </a:pPr>
            <a:r>
              <a:rPr lang="en-US" dirty="0" smtClean="0">
                <a:solidFill>
                  <a:srgbClr val="000000"/>
                </a:solidFill>
              </a:rPr>
              <a:t>The film is better than the one I saw last month</a:t>
            </a:r>
          </a:p>
          <a:p>
            <a:pPr marL="514350" indent="-514350">
              <a:buAutoNum type="arabicPeriod"/>
            </a:pPr>
            <a:r>
              <a:rPr lang="en-US" dirty="0" smtClean="0">
                <a:solidFill>
                  <a:srgbClr val="000000"/>
                </a:solidFill>
              </a:rPr>
              <a:t>June is hotter than December</a:t>
            </a:r>
          </a:p>
          <a:p>
            <a:pPr marL="514350" indent="-514350">
              <a:buAutoNum type="arabicPeriod"/>
            </a:pPr>
            <a:r>
              <a:rPr lang="en-US" dirty="0" smtClean="0">
                <a:solidFill>
                  <a:srgbClr val="000000"/>
                </a:solidFill>
              </a:rPr>
              <a:t>John tries his best</a:t>
            </a:r>
          </a:p>
          <a:p>
            <a:pPr marL="514350" indent="-514350">
              <a:buAutoNum type="arabicPeriod"/>
            </a:pPr>
            <a:r>
              <a:rPr lang="en-US" dirty="0" smtClean="0">
                <a:solidFill>
                  <a:srgbClr val="000000"/>
                </a:solidFill>
              </a:rPr>
              <a:t>Joan is more beautiful than me</a:t>
            </a:r>
          </a:p>
          <a:p>
            <a:pPr marL="514350" indent="-514350">
              <a:buAutoNum type="arabicPeriod"/>
            </a:pPr>
            <a:endParaRPr lang="en-US" dirty="0" smtClean="0"/>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271250314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fr-FR" b="1" dirty="0" smtClean="0"/>
              <a:t/>
            </a:r>
            <a:br>
              <a:rPr lang="fr-FR" b="1" dirty="0" smtClean="0"/>
            </a:br>
            <a:r>
              <a:rPr lang="fr-FR" b="1" dirty="0" err="1" smtClean="0"/>
              <a:t>Phrasal</a:t>
            </a:r>
            <a:r>
              <a:rPr lang="fr-FR" b="1" dirty="0" smtClean="0"/>
              <a:t> </a:t>
            </a:r>
            <a:r>
              <a:rPr lang="fr-FR" b="1" dirty="0" err="1"/>
              <a:t>verbs</a:t>
            </a:r>
            <a:r>
              <a:rPr lang="fr-FR" b="1" dirty="0"/>
              <a:t> (</a:t>
            </a:r>
            <a:r>
              <a:rPr lang="fr-FR" b="1" dirty="0" err="1"/>
              <a:t>Cụm</a:t>
            </a:r>
            <a:r>
              <a:rPr lang="fr-FR" b="1" dirty="0"/>
              <a:t> </a:t>
            </a:r>
            <a:r>
              <a:rPr lang="fr-FR" b="1" dirty="0" err="1"/>
              <a:t>động</a:t>
            </a:r>
            <a:r>
              <a:rPr lang="fr-FR" b="1" dirty="0"/>
              <a:t> </a:t>
            </a:r>
            <a:r>
              <a:rPr lang="fr-FR" b="1" dirty="0" err="1"/>
              <a:t>từ</a:t>
            </a:r>
            <a:r>
              <a:rPr lang="fr-FR" b="1" dirty="0"/>
              <a:t>)</a:t>
            </a:r>
            <a:r>
              <a:rPr lang="fr-FR" b="1" dirty="0" smtClean="0"/>
              <a:t>:</a:t>
            </a:r>
            <a:br>
              <a:rPr lang="fr-FR" b="1" dirty="0" smtClean="0"/>
            </a:b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6452884"/>
              </p:ext>
            </p:extLst>
          </p:nvPr>
        </p:nvGraphicFramePr>
        <p:xfrm>
          <a:off x="533400" y="633809"/>
          <a:ext cx="8229600" cy="6316796"/>
        </p:xfrm>
        <a:graphic>
          <a:graphicData uri="http://schemas.openxmlformats.org/drawingml/2006/table">
            <a:tbl>
              <a:tblPr firstRow="1" bandRow="1">
                <a:tableStyleId>{C083E6E3-FA7D-4D7B-A595-EF9225AFEA82}</a:tableStyleId>
              </a:tblPr>
              <a:tblGrid>
                <a:gridCol w="3657600"/>
                <a:gridCol w="3733800"/>
                <a:gridCol w="838200"/>
              </a:tblGrid>
              <a:tr h="458576">
                <a:tc>
                  <a:txBody>
                    <a:bodyPr/>
                    <a:lstStyle/>
                    <a:p>
                      <a:pPr marL="0" marR="0">
                        <a:lnSpc>
                          <a:spcPct val="60000"/>
                        </a:lnSpc>
                        <a:spcBef>
                          <a:spcPts val="0"/>
                        </a:spcBef>
                        <a:spcAft>
                          <a:spcPts val="800"/>
                        </a:spcAft>
                      </a:pPr>
                      <a:r>
                        <a:rPr lang="vi-VN" sz="2000" b="0" dirty="0">
                          <a:solidFill>
                            <a:srgbClr val="000000"/>
                          </a:solidFill>
                          <a:effectLst/>
                        </a:rPr>
                        <a:t>catch up/ catch up </a:t>
                      </a:r>
                      <a:r>
                        <a:rPr lang="vi-VN" sz="2000" b="0" dirty="0" smtClean="0">
                          <a:solidFill>
                            <a:srgbClr val="000000"/>
                          </a:solidFill>
                          <a:effectLst/>
                        </a:rPr>
                        <a:t>with</a:t>
                      </a:r>
                    </a:p>
                    <a:p>
                      <a:pPr marL="0" marR="0">
                        <a:lnSpc>
                          <a:spcPct val="60000"/>
                        </a:lnSpc>
                        <a:spcBef>
                          <a:spcPts val="0"/>
                        </a:spcBef>
                        <a:spcAft>
                          <a:spcPts val="800"/>
                        </a:spcAft>
                      </a:pPr>
                      <a:r>
                        <a:rPr lang="en-US" sz="2000" b="0" dirty="0" smtClean="0">
                          <a:solidFill>
                            <a:srgbClr val="000000"/>
                          </a:solidFill>
                          <a:effectLst/>
                          <a:latin typeface="Arial"/>
                          <a:ea typeface="Arial"/>
                          <a:cs typeface="Times New Roman"/>
                        </a:rPr>
                        <a:t>Look after</a:t>
                      </a:r>
                      <a:endParaRPr lang="en-US" sz="2000" b="0" dirty="0">
                        <a:solidFill>
                          <a:srgbClr val="000000"/>
                        </a:solidFill>
                        <a:effectLst/>
                        <a:latin typeface="Arial"/>
                        <a:ea typeface="Arial"/>
                        <a:cs typeface="Times New Roman"/>
                      </a:endParaRPr>
                    </a:p>
                  </a:txBody>
                  <a:tcPr marL="68580" marR="68580" marT="0" marB="0" anchor="b"/>
                </a:tc>
                <a:tc gridSpan="2">
                  <a:txBody>
                    <a:bodyPr/>
                    <a:lstStyle/>
                    <a:p>
                      <a:pPr marL="0" marR="0">
                        <a:lnSpc>
                          <a:spcPct val="60000"/>
                        </a:lnSpc>
                        <a:spcBef>
                          <a:spcPts val="0"/>
                        </a:spcBef>
                        <a:spcAft>
                          <a:spcPts val="800"/>
                        </a:spcAft>
                      </a:pPr>
                      <a:r>
                        <a:rPr lang="vi-VN" sz="2000" b="0" dirty="0" smtClean="0">
                          <a:effectLst/>
                        </a:rPr>
                        <a:t>bắt </a:t>
                      </a:r>
                      <a:r>
                        <a:rPr lang="vi-VN" sz="2000" b="0" dirty="0">
                          <a:effectLst/>
                        </a:rPr>
                        <a:t>kịp; theo </a:t>
                      </a:r>
                      <a:r>
                        <a:rPr lang="vi-VN" sz="2000" b="0" dirty="0" smtClean="0">
                          <a:effectLst/>
                        </a:rPr>
                        <a:t>kịp</a:t>
                      </a:r>
                    </a:p>
                    <a:p>
                      <a:pPr marL="0" marR="0">
                        <a:lnSpc>
                          <a:spcPct val="60000"/>
                        </a:lnSpc>
                        <a:spcBef>
                          <a:spcPts val="0"/>
                        </a:spcBef>
                        <a:spcAft>
                          <a:spcPts val="800"/>
                        </a:spcAft>
                      </a:pPr>
                      <a:r>
                        <a:rPr lang="en-US" sz="2000" b="0" dirty="0" err="1" smtClean="0">
                          <a:effectLst/>
                          <a:latin typeface="Arial"/>
                          <a:ea typeface="Arial"/>
                          <a:cs typeface="Times New Roman"/>
                        </a:rPr>
                        <a:t>Chăm</a:t>
                      </a:r>
                      <a:r>
                        <a:rPr lang="en-US" sz="2000" b="0" dirty="0" smtClean="0">
                          <a:effectLst/>
                          <a:latin typeface="Arial"/>
                          <a:ea typeface="Arial"/>
                          <a:cs typeface="Times New Roman"/>
                        </a:rPr>
                        <a:t> </a:t>
                      </a:r>
                      <a:r>
                        <a:rPr lang="en-US" sz="2000" b="0" dirty="0" err="1" smtClean="0">
                          <a:effectLst/>
                          <a:latin typeface="Arial"/>
                          <a:ea typeface="Arial"/>
                          <a:cs typeface="Times New Roman"/>
                        </a:rPr>
                        <a:t>sóc</a:t>
                      </a:r>
                      <a:endParaRPr lang="en-US" sz="2000" b="0" dirty="0">
                        <a:effectLst/>
                        <a:latin typeface="Arial"/>
                        <a:ea typeface="Arial"/>
                        <a:cs typeface="Times New Roman"/>
                      </a:endParaRPr>
                    </a:p>
                  </a:txBody>
                  <a:tcPr marL="68580" marR="68580" marT="0" marB="0" anchor="b"/>
                </a:tc>
                <a:tc hMerge="1">
                  <a:txBody>
                    <a:bodyPr/>
                    <a:lstStyle/>
                    <a:p>
                      <a:endParaRPr lang="en-US"/>
                    </a:p>
                  </a:txBody>
                  <a:tcPr/>
                </a:tc>
              </a:tr>
              <a:tr h="458576">
                <a:tc>
                  <a:txBody>
                    <a:bodyPr/>
                    <a:lstStyle/>
                    <a:p>
                      <a:pPr marL="0" marR="0">
                        <a:lnSpc>
                          <a:spcPct val="60000"/>
                        </a:lnSpc>
                        <a:spcBef>
                          <a:spcPts val="0"/>
                        </a:spcBef>
                        <a:spcAft>
                          <a:spcPts val="800"/>
                        </a:spcAft>
                      </a:pPr>
                      <a:r>
                        <a:rPr lang="vi-VN" sz="2000" dirty="0">
                          <a:solidFill>
                            <a:srgbClr val="000000"/>
                          </a:solidFill>
                          <a:effectLst/>
                        </a:rPr>
                        <a:t>cool off</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nguội, lạnh đi; giảm đi</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58576">
                <a:tc>
                  <a:txBody>
                    <a:bodyPr/>
                    <a:lstStyle/>
                    <a:p>
                      <a:pPr marL="0" marR="0">
                        <a:lnSpc>
                          <a:spcPct val="60000"/>
                        </a:lnSpc>
                        <a:spcBef>
                          <a:spcPts val="0"/>
                        </a:spcBef>
                        <a:spcAft>
                          <a:spcPts val="800"/>
                        </a:spcAft>
                      </a:pPr>
                      <a:r>
                        <a:rPr lang="vi-VN" sz="2000" dirty="0">
                          <a:solidFill>
                            <a:srgbClr val="000000"/>
                          </a:solidFill>
                          <a:effectLst/>
                        </a:rPr>
                        <a:t>fall behind</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thụt lùi; tụt lại đằng sau</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46347">
                <a:tc>
                  <a:txBody>
                    <a:bodyPr/>
                    <a:lstStyle/>
                    <a:p>
                      <a:pPr marL="0" marR="0">
                        <a:lnSpc>
                          <a:spcPct val="60000"/>
                        </a:lnSpc>
                        <a:spcBef>
                          <a:spcPts val="0"/>
                        </a:spcBef>
                        <a:spcAft>
                          <a:spcPts val="800"/>
                        </a:spcAft>
                      </a:pPr>
                      <a:r>
                        <a:rPr lang="vi-VN" sz="2000" dirty="0">
                          <a:solidFill>
                            <a:srgbClr val="000000"/>
                          </a:solidFill>
                          <a:effectLst/>
                        </a:rPr>
                        <a:t>fill in</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điền vào; ghi vào</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46347">
                <a:tc>
                  <a:txBody>
                    <a:bodyPr/>
                    <a:lstStyle/>
                    <a:p>
                      <a:pPr marL="0" marR="0">
                        <a:lnSpc>
                          <a:spcPct val="60000"/>
                        </a:lnSpc>
                        <a:spcBef>
                          <a:spcPts val="0"/>
                        </a:spcBef>
                        <a:spcAft>
                          <a:spcPts val="800"/>
                        </a:spcAft>
                      </a:pPr>
                      <a:r>
                        <a:rPr lang="vi-VN" sz="2000" dirty="0">
                          <a:solidFill>
                            <a:srgbClr val="000000"/>
                          </a:solidFill>
                          <a:effectLst/>
                        </a:rPr>
                        <a:t>get over</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vượt qua; khắc phục</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46347">
                <a:tc>
                  <a:txBody>
                    <a:bodyPr/>
                    <a:lstStyle/>
                    <a:p>
                      <a:pPr marL="0" marR="0">
                        <a:lnSpc>
                          <a:spcPct val="60000"/>
                        </a:lnSpc>
                        <a:spcBef>
                          <a:spcPts val="0"/>
                        </a:spcBef>
                        <a:spcAft>
                          <a:spcPts val="800"/>
                        </a:spcAft>
                      </a:pPr>
                      <a:r>
                        <a:rPr lang="vi-VN" sz="2000" dirty="0">
                          <a:solidFill>
                            <a:srgbClr val="000000"/>
                          </a:solidFill>
                          <a:effectLst/>
                        </a:rPr>
                        <a:t>get </a:t>
                      </a:r>
                      <a:r>
                        <a:rPr lang="vi-VN" sz="2000" dirty="0" smtClean="0">
                          <a:solidFill>
                            <a:srgbClr val="000000"/>
                          </a:solidFill>
                          <a:effectLst/>
                        </a:rPr>
                        <a:t>up.</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thức dậy</a:t>
                      </a:r>
                      <a:endParaRPr lang="en-US" sz="2000" b="1" dirty="0">
                        <a:effectLst/>
                        <a:latin typeface="Arial"/>
                        <a:ea typeface="Arial"/>
                        <a:cs typeface="Times New Roman"/>
                      </a:endParaRPr>
                    </a:p>
                  </a:txBody>
                  <a:tcPr marL="68580" marR="68580" marT="0" marB="0" anchor="b"/>
                </a:tc>
                <a:tc>
                  <a:txBody>
                    <a:bodyPr/>
                    <a:lstStyle/>
                    <a:p>
                      <a:endParaRPr lang="en-US" dirty="0"/>
                    </a:p>
                  </a:txBody>
                  <a:tcPr marL="68580" marR="68580" marT="0" marB="0" anchor="b"/>
                </a:tc>
              </a:tr>
              <a:tr h="446347">
                <a:tc>
                  <a:txBody>
                    <a:bodyPr/>
                    <a:lstStyle/>
                    <a:p>
                      <a:pPr marL="0" marR="0">
                        <a:lnSpc>
                          <a:spcPct val="60000"/>
                        </a:lnSpc>
                        <a:spcBef>
                          <a:spcPts val="0"/>
                        </a:spcBef>
                        <a:spcAft>
                          <a:spcPts val="800"/>
                        </a:spcAft>
                      </a:pPr>
                      <a:r>
                        <a:rPr lang="vi-VN" sz="2000" dirty="0">
                          <a:solidFill>
                            <a:srgbClr val="000000"/>
                          </a:solidFill>
                          <a:effectLst/>
                        </a:rPr>
                        <a:t>give in</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nhượng bộ; chịu thua</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46347">
                <a:tc>
                  <a:txBody>
                    <a:bodyPr/>
                    <a:lstStyle/>
                    <a:p>
                      <a:pPr marL="0" marR="0">
                        <a:lnSpc>
                          <a:spcPct val="60000"/>
                        </a:lnSpc>
                        <a:spcBef>
                          <a:spcPts val="0"/>
                        </a:spcBef>
                        <a:spcAft>
                          <a:spcPts val="800"/>
                        </a:spcAft>
                      </a:pPr>
                      <a:r>
                        <a:rPr lang="vi-VN" sz="2000" dirty="0">
                          <a:solidFill>
                            <a:srgbClr val="000000"/>
                          </a:solidFill>
                          <a:effectLst/>
                        </a:rPr>
                        <a:t>give up</a:t>
                      </a:r>
                      <a:endParaRPr lang="en-US" sz="2000" b="1" dirty="0">
                        <a:solidFill>
                          <a:srgbClr val="000000"/>
                        </a:solidFill>
                        <a:effectLst/>
                        <a:latin typeface="Arial"/>
                        <a:ea typeface="Arial"/>
                        <a:cs typeface="Times New Roman"/>
                      </a:endParaRPr>
                    </a:p>
                  </a:txBody>
                  <a:tcPr marL="68580" marR="68580" marT="0" marB="0" anchor="b"/>
                </a:tc>
                <a:tc>
                  <a:txBody>
                    <a:bodyPr/>
                    <a:lstStyle/>
                    <a:p>
                      <a:pPr marL="0" marR="0">
                        <a:lnSpc>
                          <a:spcPct val="60000"/>
                        </a:lnSpc>
                        <a:spcBef>
                          <a:spcPts val="0"/>
                        </a:spcBef>
                        <a:spcAft>
                          <a:spcPts val="800"/>
                        </a:spcAft>
                      </a:pPr>
                      <a:r>
                        <a:rPr lang="vi-VN" sz="2000" dirty="0">
                          <a:effectLst/>
                        </a:rPr>
                        <a:t>bỏ; từ bỏ</a:t>
                      </a:r>
                      <a:endParaRPr lang="en-US" sz="2000" b="1" dirty="0">
                        <a:effectLst/>
                        <a:latin typeface="Arial"/>
                        <a:ea typeface="Arial"/>
                        <a:cs typeface="Times New Roman"/>
                      </a:endParaRPr>
                    </a:p>
                  </a:txBody>
                  <a:tcPr marL="68580" marR="68580" marT="0" marB="0" anchor="b"/>
                </a:tc>
                <a:tc>
                  <a:txBody>
                    <a:bodyPr/>
                    <a:lstStyle/>
                    <a:p>
                      <a:endParaRPr lang="en-US"/>
                    </a:p>
                  </a:txBody>
                  <a:tcPr marL="68580" marR="68580" marT="0" marB="0" anchor="b"/>
                </a:tc>
              </a:tr>
              <a:tr h="443721">
                <a:tc>
                  <a:txBody>
                    <a:bodyPr/>
                    <a:lstStyle/>
                    <a:p>
                      <a:pPr marL="0" marR="0">
                        <a:lnSpc>
                          <a:spcPct val="60000"/>
                        </a:lnSpc>
                        <a:spcBef>
                          <a:spcPts val="0"/>
                        </a:spcBef>
                        <a:spcAft>
                          <a:spcPts val="800"/>
                        </a:spcAft>
                      </a:pPr>
                      <a:r>
                        <a:rPr lang="en-US" sz="2000" dirty="0" smtClean="0">
                          <a:solidFill>
                            <a:srgbClr val="000000"/>
                          </a:solidFill>
                          <a:effectLst/>
                        </a:rPr>
                        <a:t>get married to sb.</a:t>
                      </a:r>
                      <a:endParaRPr lang="en-US" sz="2000" b="1" dirty="0">
                        <a:solidFill>
                          <a:srgbClr val="000000"/>
                        </a:solidFill>
                        <a:effectLst/>
                        <a:latin typeface="Times"/>
                        <a:ea typeface="Arial"/>
                        <a:cs typeface="Times"/>
                      </a:endParaRPr>
                    </a:p>
                  </a:txBody>
                  <a:tcPr marL="68580" marR="68580" marT="0" marB="0" anchor="b"/>
                </a:tc>
                <a:tc>
                  <a:txBody>
                    <a:bodyPr/>
                    <a:lstStyle/>
                    <a:p>
                      <a:pPr marL="0" marR="0">
                        <a:lnSpc>
                          <a:spcPct val="60000"/>
                        </a:lnSpc>
                        <a:spcBef>
                          <a:spcPts val="0"/>
                        </a:spcBef>
                        <a:spcAft>
                          <a:spcPts val="800"/>
                        </a:spcAft>
                      </a:pPr>
                      <a:r>
                        <a:rPr lang="en-US" sz="2000" dirty="0" err="1" smtClean="0">
                          <a:effectLst/>
                        </a:rPr>
                        <a:t>kết</a:t>
                      </a:r>
                      <a:r>
                        <a:rPr lang="en-US" sz="2000" dirty="0" smtClean="0">
                          <a:effectLst/>
                        </a:rPr>
                        <a:t> </a:t>
                      </a:r>
                      <a:r>
                        <a:rPr lang="en-US" sz="2000" dirty="0" err="1" smtClean="0">
                          <a:effectLst/>
                        </a:rPr>
                        <a:t>hôn</a:t>
                      </a:r>
                      <a:r>
                        <a:rPr lang="en-US" sz="2000" dirty="0" smtClean="0">
                          <a:effectLst/>
                        </a:rPr>
                        <a:t> </a:t>
                      </a:r>
                      <a:r>
                        <a:rPr lang="en-US" sz="2000" dirty="0" err="1" smtClean="0">
                          <a:effectLst/>
                        </a:rPr>
                        <a:t>với</a:t>
                      </a:r>
                      <a:r>
                        <a:rPr lang="en-US" sz="2000" dirty="0" smtClean="0">
                          <a:effectLst/>
                        </a:rPr>
                        <a:t>..</a:t>
                      </a:r>
                      <a:endParaRPr lang="en-US" sz="2000" b="1" dirty="0">
                        <a:effectLst/>
                        <a:latin typeface="Times"/>
                        <a:ea typeface="Arial"/>
                        <a:cs typeface="Times"/>
                      </a:endParaRPr>
                    </a:p>
                  </a:txBody>
                  <a:tcPr marL="68580" marR="68580" marT="0" marB="0" anchor="b"/>
                </a:tc>
                <a:tc>
                  <a:txBody>
                    <a:bodyPr/>
                    <a:lstStyle/>
                    <a:p>
                      <a:endParaRPr lang="en-US" dirty="0"/>
                    </a:p>
                  </a:txBody>
                  <a:tcPr marL="68580" marR="68580" marT="0" marB="0" anchor="b"/>
                </a:tc>
              </a:tr>
              <a:tr h="334662">
                <a:tc>
                  <a:txBody>
                    <a:bodyPr/>
                    <a:lstStyle/>
                    <a:p>
                      <a:pPr marL="0" marR="0">
                        <a:lnSpc>
                          <a:spcPct val="60000"/>
                        </a:lnSpc>
                        <a:spcBef>
                          <a:spcPts val="0"/>
                        </a:spcBef>
                        <a:spcAft>
                          <a:spcPts val="800"/>
                        </a:spcAft>
                      </a:pPr>
                      <a:r>
                        <a:rPr lang="en-US" sz="2000" dirty="0" smtClean="0">
                          <a:solidFill>
                            <a:srgbClr val="000000"/>
                          </a:solidFill>
                          <a:effectLst/>
                        </a:rPr>
                        <a:t>take part in.</a:t>
                      </a:r>
                      <a:endParaRPr lang="en-US" sz="2000" b="1" dirty="0">
                        <a:solidFill>
                          <a:srgbClr val="000000"/>
                        </a:solidFill>
                        <a:effectLst/>
                        <a:latin typeface="Times"/>
                        <a:ea typeface="Arial"/>
                        <a:cs typeface="Times"/>
                      </a:endParaRPr>
                    </a:p>
                  </a:txBody>
                  <a:tcPr marL="68580" marR="68580" marT="0" marB="0" anchor="b"/>
                </a:tc>
                <a:tc>
                  <a:txBody>
                    <a:bodyPr/>
                    <a:lstStyle/>
                    <a:p>
                      <a:pPr marL="0" marR="0">
                        <a:lnSpc>
                          <a:spcPct val="60000"/>
                        </a:lnSpc>
                        <a:spcBef>
                          <a:spcPts val="0"/>
                        </a:spcBef>
                        <a:spcAft>
                          <a:spcPts val="800"/>
                        </a:spcAft>
                      </a:pPr>
                      <a:r>
                        <a:rPr lang="en-US" sz="2000" dirty="0" err="1" smtClean="0">
                          <a:effectLst/>
                        </a:rPr>
                        <a:t>tham</a:t>
                      </a:r>
                      <a:r>
                        <a:rPr lang="en-US" sz="2000" dirty="0" smtClean="0">
                          <a:effectLst/>
                        </a:rPr>
                        <a:t> </a:t>
                      </a:r>
                      <a:r>
                        <a:rPr lang="en-US" sz="2000" dirty="0" err="1" smtClean="0">
                          <a:effectLst/>
                        </a:rPr>
                        <a:t>gia</a:t>
                      </a:r>
                      <a:r>
                        <a:rPr lang="en-US" sz="2000" dirty="0" smtClean="0">
                          <a:effectLst/>
                        </a:rPr>
                        <a:t>...</a:t>
                      </a:r>
                      <a:endParaRPr lang="en-US" sz="2000" b="1" dirty="0">
                        <a:effectLst/>
                        <a:latin typeface="Times"/>
                        <a:ea typeface="Arial"/>
                        <a:cs typeface="Times"/>
                      </a:endParaRPr>
                    </a:p>
                  </a:txBody>
                  <a:tcPr marL="68580" marR="68580" marT="0" marB="0" anchor="b"/>
                </a:tc>
                <a:tc>
                  <a:txBody>
                    <a:bodyPr/>
                    <a:lstStyle/>
                    <a:p>
                      <a:endParaRPr lang="en-US" dirty="0"/>
                    </a:p>
                  </a:txBody>
                  <a:tcPr marL="68580" marR="68580" marT="0" marB="0" anchor="b"/>
                </a:tc>
              </a:tr>
              <a:tr h="414758">
                <a:tc>
                  <a:txBody>
                    <a:bodyPr/>
                    <a:lstStyle/>
                    <a:p>
                      <a:pPr marL="0" marR="0">
                        <a:lnSpc>
                          <a:spcPct val="60000"/>
                        </a:lnSpc>
                        <a:spcBef>
                          <a:spcPts val="0"/>
                        </a:spcBef>
                        <a:spcAft>
                          <a:spcPts val="800"/>
                        </a:spcAft>
                      </a:pPr>
                      <a:r>
                        <a:rPr lang="en-US" sz="2000" dirty="0" smtClean="0">
                          <a:solidFill>
                            <a:srgbClr val="000000"/>
                          </a:solidFill>
                          <a:effectLst/>
                        </a:rPr>
                        <a:t>happen to.</a:t>
                      </a:r>
                      <a:endParaRPr lang="en-US" sz="2000" b="1" dirty="0">
                        <a:solidFill>
                          <a:srgbClr val="000000"/>
                        </a:solidFill>
                        <a:effectLst/>
                        <a:latin typeface="Times"/>
                        <a:ea typeface="Arial"/>
                        <a:cs typeface="Times"/>
                      </a:endParaRPr>
                    </a:p>
                  </a:txBody>
                  <a:tcPr marL="68580" marR="68580" marT="0" marB="0" anchor="b"/>
                </a:tc>
                <a:tc>
                  <a:txBody>
                    <a:bodyPr/>
                    <a:lstStyle/>
                    <a:p>
                      <a:pPr marL="0" marR="0">
                        <a:lnSpc>
                          <a:spcPct val="60000"/>
                        </a:lnSpc>
                        <a:spcBef>
                          <a:spcPts val="0"/>
                        </a:spcBef>
                        <a:spcAft>
                          <a:spcPts val="800"/>
                        </a:spcAft>
                      </a:pPr>
                      <a:r>
                        <a:rPr lang="en-US" sz="2000" dirty="0" err="1" smtClean="0">
                          <a:effectLst/>
                        </a:rPr>
                        <a:t>xảy</a:t>
                      </a:r>
                      <a:r>
                        <a:rPr lang="en-US" sz="2000" dirty="0" smtClean="0">
                          <a:effectLst/>
                        </a:rPr>
                        <a:t> </a:t>
                      </a:r>
                      <a:r>
                        <a:rPr lang="en-US" sz="2000" dirty="0" err="1" smtClean="0">
                          <a:effectLst/>
                        </a:rPr>
                        <a:t>ra</a:t>
                      </a:r>
                      <a:r>
                        <a:rPr lang="en-US" sz="2000" dirty="0" smtClean="0">
                          <a:effectLst/>
                        </a:rPr>
                        <a:t> </a:t>
                      </a:r>
                      <a:r>
                        <a:rPr lang="en-US" sz="2000" dirty="0" err="1" smtClean="0">
                          <a:effectLst/>
                        </a:rPr>
                        <a:t>với</a:t>
                      </a:r>
                      <a:r>
                        <a:rPr lang="en-US" sz="2000" dirty="0" smtClean="0">
                          <a:effectLst/>
                        </a:rPr>
                        <a:t>...</a:t>
                      </a:r>
                      <a:endParaRPr lang="en-US" sz="2000" b="1" dirty="0">
                        <a:effectLst/>
                        <a:latin typeface="Times"/>
                        <a:ea typeface="Arial"/>
                        <a:cs typeface="Times"/>
                      </a:endParaRPr>
                    </a:p>
                  </a:txBody>
                  <a:tcPr marL="68580" marR="68580" marT="0" marB="0" anchor="b"/>
                </a:tc>
                <a:tc>
                  <a:txBody>
                    <a:bodyPr/>
                    <a:lstStyle/>
                    <a:p>
                      <a:endParaRPr lang="en-US" dirty="0"/>
                    </a:p>
                  </a:txBody>
                  <a:tcPr marL="68580" marR="68580" marT="0" marB="0" anchor="b"/>
                </a:tc>
              </a:tr>
              <a:tr h="417748">
                <a:tc>
                  <a:txBody>
                    <a:bodyPr/>
                    <a:lstStyle/>
                    <a:p>
                      <a:pPr marL="0" marR="0">
                        <a:lnSpc>
                          <a:spcPct val="60000"/>
                        </a:lnSpc>
                        <a:spcBef>
                          <a:spcPts val="0"/>
                        </a:spcBef>
                        <a:spcAft>
                          <a:spcPts val="800"/>
                        </a:spcAft>
                      </a:pPr>
                      <a:r>
                        <a:rPr lang="en-US" sz="2000" dirty="0" smtClean="0">
                          <a:solidFill>
                            <a:srgbClr val="000000"/>
                          </a:solidFill>
                          <a:effectLst/>
                        </a:rPr>
                        <a:t>speak to sb.</a:t>
                      </a:r>
                      <a:endParaRPr lang="en-US" sz="2000" b="1" dirty="0">
                        <a:solidFill>
                          <a:srgbClr val="000000"/>
                        </a:solidFill>
                        <a:effectLst/>
                        <a:latin typeface="Times"/>
                        <a:ea typeface="Arial"/>
                        <a:cs typeface="Times"/>
                      </a:endParaRPr>
                    </a:p>
                  </a:txBody>
                  <a:tcPr marL="68580" marR="68580" marT="0" marB="0" anchor="b"/>
                </a:tc>
                <a:tc>
                  <a:txBody>
                    <a:bodyPr/>
                    <a:lstStyle/>
                    <a:p>
                      <a:pPr marL="0" marR="0">
                        <a:lnSpc>
                          <a:spcPct val="60000"/>
                        </a:lnSpc>
                        <a:spcBef>
                          <a:spcPts val="0"/>
                        </a:spcBef>
                        <a:spcAft>
                          <a:spcPts val="800"/>
                        </a:spcAft>
                      </a:pPr>
                      <a:r>
                        <a:rPr lang="en-US" sz="2000" dirty="0" err="1" smtClean="0">
                          <a:effectLst/>
                        </a:rPr>
                        <a:t>nói</a:t>
                      </a:r>
                      <a:r>
                        <a:rPr lang="en-US" sz="2000" dirty="0" smtClean="0">
                          <a:effectLst/>
                        </a:rPr>
                        <a:t> </a:t>
                      </a:r>
                      <a:r>
                        <a:rPr lang="en-US" sz="2000" dirty="0" err="1" smtClean="0">
                          <a:effectLst/>
                        </a:rPr>
                        <a:t>chuyện</a:t>
                      </a:r>
                      <a:r>
                        <a:rPr lang="en-US" sz="2000" dirty="0" smtClean="0">
                          <a:effectLst/>
                        </a:rPr>
                        <a:t> </a:t>
                      </a:r>
                      <a:r>
                        <a:rPr lang="en-US" sz="2000" dirty="0" err="1" smtClean="0">
                          <a:effectLst/>
                        </a:rPr>
                        <a:t>với</a:t>
                      </a:r>
                      <a:r>
                        <a:rPr lang="en-US" sz="2000" dirty="0" smtClean="0">
                          <a:effectLst/>
                        </a:rPr>
                        <a:t> </a:t>
                      </a:r>
                      <a:r>
                        <a:rPr lang="en-US" sz="2000" dirty="0" err="1" smtClean="0">
                          <a:effectLst/>
                        </a:rPr>
                        <a:t>ai</a:t>
                      </a:r>
                      <a:endParaRPr lang="en-US" sz="2000" b="1" dirty="0">
                        <a:effectLst/>
                        <a:latin typeface="Times"/>
                        <a:ea typeface="Arial"/>
                        <a:cs typeface="Times"/>
                      </a:endParaRPr>
                    </a:p>
                  </a:txBody>
                  <a:tcPr marL="68580" marR="68580" marT="0" marB="0" anchor="b"/>
                </a:tc>
                <a:tc>
                  <a:txBody>
                    <a:bodyPr/>
                    <a:lstStyle/>
                    <a:p>
                      <a:endParaRPr lang="en-US" dirty="0"/>
                    </a:p>
                  </a:txBody>
                  <a:tcPr marL="68580" marR="68580" marT="0" marB="0" anchor="b"/>
                </a:tc>
              </a:tr>
              <a:tr h="396239">
                <a:tc>
                  <a:txBody>
                    <a:bodyPr/>
                    <a:lstStyle/>
                    <a:p>
                      <a:pPr marL="0" marR="0">
                        <a:lnSpc>
                          <a:spcPct val="60000"/>
                        </a:lnSpc>
                        <a:spcBef>
                          <a:spcPts val="0"/>
                        </a:spcBef>
                        <a:spcAft>
                          <a:spcPts val="800"/>
                        </a:spcAft>
                      </a:pPr>
                      <a:r>
                        <a:rPr lang="vi-VN" sz="2000" dirty="0">
                          <a:solidFill>
                            <a:srgbClr val="000000"/>
                          </a:solidFill>
                          <a:effectLst/>
                        </a:rPr>
                        <a:t>go </a:t>
                      </a:r>
                      <a:r>
                        <a:rPr lang="vi-VN" sz="2000" dirty="0" smtClean="0">
                          <a:solidFill>
                            <a:srgbClr val="000000"/>
                          </a:solidFill>
                          <a:effectLst/>
                        </a:rPr>
                        <a:t>away</a:t>
                      </a:r>
                    </a:p>
                    <a:p>
                      <a:pPr marL="0" marR="0">
                        <a:lnSpc>
                          <a:spcPct val="60000"/>
                        </a:lnSpc>
                        <a:spcBef>
                          <a:spcPts val="0"/>
                        </a:spcBef>
                        <a:spcAft>
                          <a:spcPts val="800"/>
                        </a:spcAft>
                      </a:pPr>
                      <a:r>
                        <a:rPr lang="en-US" sz="2000" b="0" dirty="0" smtClean="0">
                          <a:solidFill>
                            <a:srgbClr val="000000"/>
                          </a:solidFill>
                          <a:effectLst/>
                          <a:latin typeface="Times"/>
                          <a:ea typeface="Arial"/>
                          <a:cs typeface="Times"/>
                        </a:rPr>
                        <a:t>T</a:t>
                      </a:r>
                      <a:r>
                        <a:rPr lang="vi-VN" sz="2000" b="0" dirty="0" smtClean="0">
                          <a:solidFill>
                            <a:srgbClr val="000000"/>
                          </a:solidFill>
                          <a:effectLst/>
                          <a:latin typeface="Times"/>
                          <a:ea typeface="Arial"/>
                          <a:cs typeface="Times"/>
                        </a:rPr>
                        <a:t>urn down</a:t>
                      </a:r>
                    </a:p>
                    <a:p>
                      <a:pPr marL="0" marR="0">
                        <a:lnSpc>
                          <a:spcPct val="60000"/>
                        </a:lnSpc>
                        <a:spcBef>
                          <a:spcPts val="0"/>
                        </a:spcBef>
                        <a:spcAft>
                          <a:spcPts val="800"/>
                        </a:spcAft>
                      </a:pPr>
                      <a:r>
                        <a:rPr lang="en-US" sz="2000" b="0" dirty="0" smtClean="0">
                          <a:solidFill>
                            <a:srgbClr val="000000"/>
                          </a:solidFill>
                          <a:effectLst/>
                          <a:latin typeface="Times"/>
                          <a:ea typeface="Arial"/>
                          <a:cs typeface="Times"/>
                        </a:rPr>
                        <a:t>Take care of</a:t>
                      </a:r>
                      <a:endParaRPr lang="en-US" sz="2000" b="0" dirty="0">
                        <a:solidFill>
                          <a:srgbClr val="000000"/>
                        </a:solidFill>
                        <a:effectLst/>
                        <a:latin typeface="Times"/>
                        <a:ea typeface="Arial"/>
                        <a:cs typeface="Times"/>
                      </a:endParaRPr>
                    </a:p>
                  </a:txBody>
                  <a:tcPr marL="68580" marR="68580" marT="0" marB="0" anchor="b"/>
                </a:tc>
                <a:tc>
                  <a:txBody>
                    <a:bodyPr/>
                    <a:lstStyle/>
                    <a:p>
                      <a:pPr marL="0" marR="0">
                        <a:lnSpc>
                          <a:spcPct val="60000"/>
                        </a:lnSpc>
                        <a:spcBef>
                          <a:spcPts val="0"/>
                        </a:spcBef>
                        <a:spcAft>
                          <a:spcPts val="800"/>
                        </a:spcAft>
                      </a:pPr>
                      <a:r>
                        <a:rPr lang="vi-VN" sz="2000" dirty="0">
                          <a:effectLst/>
                        </a:rPr>
                        <a:t>biến mất; tan </a:t>
                      </a:r>
                      <a:r>
                        <a:rPr lang="vi-VN" sz="2000" dirty="0" smtClean="0">
                          <a:effectLst/>
                        </a:rPr>
                        <a:t>đi</a:t>
                      </a:r>
                    </a:p>
                    <a:p>
                      <a:pPr marL="0" marR="0">
                        <a:lnSpc>
                          <a:spcPct val="60000"/>
                        </a:lnSpc>
                        <a:spcBef>
                          <a:spcPts val="0"/>
                        </a:spcBef>
                        <a:spcAft>
                          <a:spcPts val="800"/>
                        </a:spcAft>
                      </a:pPr>
                      <a:r>
                        <a:rPr lang="vi-VN" sz="2000" dirty="0" smtClean="0">
                          <a:effectLst/>
                        </a:rPr>
                        <a:t>Tắt (đèn, đài, TV)</a:t>
                      </a:r>
                    </a:p>
                    <a:p>
                      <a:pPr marL="0" marR="0">
                        <a:lnSpc>
                          <a:spcPct val="60000"/>
                        </a:lnSpc>
                        <a:spcBef>
                          <a:spcPts val="0"/>
                        </a:spcBef>
                        <a:spcAft>
                          <a:spcPts val="800"/>
                        </a:spcAft>
                      </a:pPr>
                      <a:r>
                        <a:rPr lang="en-US" sz="2000" b="0" dirty="0" err="1" smtClean="0">
                          <a:effectLst/>
                          <a:latin typeface="Times"/>
                          <a:ea typeface="Arial"/>
                          <a:cs typeface="Times"/>
                        </a:rPr>
                        <a:t>Chăm</a:t>
                      </a:r>
                      <a:r>
                        <a:rPr lang="en-US" sz="2000" b="0" dirty="0" smtClean="0">
                          <a:effectLst/>
                          <a:latin typeface="Times"/>
                          <a:ea typeface="Arial"/>
                          <a:cs typeface="Times"/>
                        </a:rPr>
                        <a:t> </a:t>
                      </a:r>
                      <a:r>
                        <a:rPr lang="en-US" sz="2000" b="0" dirty="0" err="1" smtClean="0">
                          <a:effectLst/>
                          <a:latin typeface="Times"/>
                          <a:ea typeface="Arial"/>
                          <a:cs typeface="Times"/>
                        </a:rPr>
                        <a:t>sóc</a:t>
                      </a:r>
                      <a:endParaRPr lang="en-US" sz="2000" b="0" dirty="0">
                        <a:effectLst/>
                        <a:latin typeface="Times"/>
                        <a:ea typeface="Arial"/>
                        <a:cs typeface="Times"/>
                      </a:endParaRPr>
                    </a:p>
                  </a:txBody>
                  <a:tcPr marL="68580" marR="68580" marT="0" marB="0" anchor="b"/>
                </a:tc>
                <a:tc>
                  <a:txBody>
                    <a:bodyPr/>
                    <a:lstStyle/>
                    <a:p>
                      <a:endParaRPr lang="en-US" dirty="0" smtClean="0"/>
                    </a:p>
                    <a:p>
                      <a:endParaRPr lang="en-US" dirty="0"/>
                    </a:p>
                  </a:txBody>
                  <a:tcPr marL="68580" marR="68580" marT="0" marB="0" anchor="b"/>
                </a:tc>
              </a:tr>
              <a:tr h="268048">
                <a:tc>
                  <a:txBody>
                    <a:bodyPr/>
                    <a:lstStyle/>
                    <a:p>
                      <a:pPr marL="0" marR="0">
                        <a:lnSpc>
                          <a:spcPts val="1500"/>
                        </a:lnSpc>
                        <a:spcBef>
                          <a:spcPts val="0"/>
                        </a:spcBef>
                        <a:spcAft>
                          <a:spcPts val="800"/>
                        </a:spcAft>
                      </a:pPr>
                      <a:endParaRPr lang="en-US" sz="2000" b="1" dirty="0">
                        <a:effectLst/>
                        <a:latin typeface="Times"/>
                        <a:ea typeface="Arial"/>
                        <a:cs typeface="Times"/>
                      </a:endParaRPr>
                    </a:p>
                  </a:txBody>
                  <a:tcPr marL="68580" marR="68580" marT="0" marB="0" anchor="b"/>
                </a:tc>
                <a:tc>
                  <a:txBody>
                    <a:bodyPr/>
                    <a:lstStyle/>
                    <a:p>
                      <a:pPr marL="0" marR="0">
                        <a:lnSpc>
                          <a:spcPts val="1500"/>
                        </a:lnSpc>
                        <a:spcBef>
                          <a:spcPts val="0"/>
                        </a:spcBef>
                        <a:spcAft>
                          <a:spcPts val="800"/>
                        </a:spcAft>
                      </a:pPr>
                      <a:endParaRPr lang="en-US" sz="2000" b="1" dirty="0">
                        <a:effectLst/>
                        <a:latin typeface="Arial"/>
                        <a:ea typeface="Arial"/>
                        <a:cs typeface="Times New Roman"/>
                      </a:endParaRPr>
                    </a:p>
                  </a:txBody>
                  <a:tcPr marL="68580" marR="68580" marT="0" marB="0" anchor="b"/>
                </a:tc>
                <a:tc>
                  <a:txBody>
                    <a:bodyPr/>
                    <a:lstStyle/>
                    <a:p>
                      <a:endParaRPr lang="en-US" dirty="0"/>
                    </a:p>
                  </a:txBody>
                  <a:tcPr marL="68580" marR="68580" marT="0" marB="0" anchor="b"/>
                </a:tc>
              </a:tr>
            </a:tbl>
          </a:graphicData>
        </a:graphic>
      </p:graphicFrame>
    </p:spTree>
    <p:extLst>
      <p:ext uri="{BB962C8B-B14F-4D97-AF65-F5344CB8AC3E}">
        <p14:creationId xmlns:p14="http://schemas.microsoft.com/office/powerpoint/2010/main" val="1973190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vi-VN" b="1" dirty="0" smtClean="0"/>
              <a:t/>
            </a:r>
            <a:br>
              <a:rPr lang="vi-VN" b="1" dirty="0" smtClean="0"/>
            </a:br>
            <a:r>
              <a:rPr lang="vi-VN" b="1" dirty="0" smtClean="0"/>
              <a:t>Tenses </a:t>
            </a:r>
            <a:r>
              <a:rPr lang="vi-VN" b="1" dirty="0"/>
              <a:t>(Các thì)</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548871"/>
              </p:ext>
            </p:extLst>
          </p:nvPr>
        </p:nvGraphicFramePr>
        <p:xfrm>
          <a:off x="0" y="914400"/>
          <a:ext cx="9144000" cy="5522190"/>
        </p:xfrm>
        <a:graphic>
          <a:graphicData uri="http://schemas.openxmlformats.org/drawingml/2006/table">
            <a:tbl>
              <a:tblPr firstRow="1" bandRow="1">
                <a:tableStyleId>{5C22544A-7EE6-4342-B048-85BDC9FD1C3A}</a:tableStyleId>
              </a:tblPr>
              <a:tblGrid>
                <a:gridCol w="2231465"/>
                <a:gridCol w="3254935"/>
                <a:gridCol w="3657600"/>
              </a:tblGrid>
              <a:tr h="484909">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Thì</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a:effectLst/>
                          <a:latin typeface="Times New Roman"/>
                          <a:ea typeface="Times New Roman"/>
                          <a:cs typeface="Times New Roman"/>
                        </a:rPr>
                        <a:t>Dạng thức</a:t>
                      </a:r>
                      <a:endParaRPr lang="en-US" sz="2400">
                        <a:effectLst/>
                        <a:latin typeface="Arial"/>
                        <a:ea typeface="Arial"/>
                        <a:cs typeface="Times New Roman"/>
                      </a:endParaRPr>
                    </a:p>
                  </a:txBody>
                  <a:tcPr marL="68580" marR="68580" marT="0" marB="0" anchor="ctr"/>
                </a:tc>
                <a:tc>
                  <a:txBody>
                    <a:bodyPr/>
                    <a:lstStyle/>
                    <a:p>
                      <a:pPr marL="0" marR="0" algn="ctr">
                        <a:lnSpc>
                          <a:spcPts val="1500"/>
                        </a:lnSpc>
                        <a:spcBef>
                          <a:spcPts val="0"/>
                        </a:spcBef>
                        <a:spcAft>
                          <a:spcPts val="800"/>
                        </a:spcAft>
                        <a:tabLst>
                          <a:tab pos="360045" algn="l"/>
                        </a:tabLst>
                      </a:pPr>
                      <a:r>
                        <a:rPr lang="en-US" sz="2400" dirty="0" err="1" smtClean="0">
                          <a:effectLst/>
                          <a:latin typeface="Times"/>
                          <a:ea typeface="Arial"/>
                          <a:cs typeface="Times"/>
                        </a:rPr>
                        <a:t>Ví</a:t>
                      </a:r>
                      <a:r>
                        <a:rPr lang="en-US" sz="2400" dirty="0" smtClean="0">
                          <a:effectLst/>
                          <a:latin typeface="Times"/>
                          <a:ea typeface="Arial"/>
                          <a:cs typeface="Times"/>
                        </a:rPr>
                        <a:t> </a:t>
                      </a:r>
                      <a:r>
                        <a:rPr lang="en-US" sz="2400" dirty="0" err="1" smtClean="0">
                          <a:effectLst/>
                          <a:latin typeface="Times"/>
                          <a:ea typeface="Arial"/>
                          <a:cs typeface="Times"/>
                        </a:rPr>
                        <a:t>dụ</a:t>
                      </a:r>
                      <a:endParaRPr lang="en-US" sz="2400"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Simple </a:t>
                      </a:r>
                      <a:r>
                        <a:rPr lang="vi-VN" sz="2400" dirty="0" smtClean="0">
                          <a:solidFill>
                            <a:srgbClr val="000000"/>
                          </a:solidFill>
                          <a:effectLst/>
                          <a:latin typeface="Times New Roman"/>
                          <a:ea typeface="Times New Roman"/>
                          <a:cs typeface="Times New Roman"/>
                        </a:rPr>
                        <a:t>present.</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V1(-s/-es)</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They</a:t>
                      </a:r>
                      <a:r>
                        <a:rPr lang="en-US" sz="2400" i="1" baseline="0" dirty="0" smtClean="0">
                          <a:effectLst/>
                          <a:latin typeface="Times"/>
                          <a:ea typeface="Arial"/>
                          <a:cs typeface="Times"/>
                        </a:rPr>
                        <a:t> cook the meal</a:t>
                      </a:r>
                    </a:p>
                    <a:p>
                      <a:pPr marL="0" marR="0">
                        <a:lnSpc>
                          <a:spcPts val="1500"/>
                        </a:lnSpc>
                        <a:spcBef>
                          <a:spcPts val="0"/>
                        </a:spcBef>
                        <a:spcAft>
                          <a:spcPts val="800"/>
                        </a:spcAft>
                        <a:tabLst>
                          <a:tab pos="360045" algn="l"/>
                        </a:tabLst>
                      </a:pPr>
                      <a:r>
                        <a:rPr lang="en-US" sz="2400" i="1" baseline="0" dirty="0" smtClean="0">
                          <a:effectLst/>
                          <a:latin typeface="Times"/>
                          <a:ea typeface="Arial"/>
                          <a:cs typeface="Times"/>
                        </a:rPr>
                        <a:t>She cooks the meal</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Present continuous</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am / is / are + </a:t>
                      </a:r>
                      <a:r>
                        <a:rPr lang="vi-VN" sz="2400" dirty="0" smtClean="0">
                          <a:effectLst/>
                          <a:latin typeface="Times New Roman"/>
                          <a:ea typeface="Times New Roman"/>
                          <a:cs typeface="Times New Roman"/>
                        </a:rPr>
                        <a:t>V-ing</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The</a:t>
                      </a:r>
                      <a:r>
                        <a:rPr lang="en-US" sz="2400" i="1" baseline="0" dirty="0" smtClean="0">
                          <a:effectLst/>
                          <a:latin typeface="Times"/>
                          <a:ea typeface="Arial"/>
                          <a:cs typeface="Times"/>
                        </a:rPr>
                        <a:t> New Year Eve is </a:t>
                      </a:r>
                      <a:r>
                        <a:rPr lang="en-US" sz="2400" i="1" baseline="0" dirty="0" err="1" smtClean="0">
                          <a:effectLst/>
                          <a:latin typeface="Times"/>
                          <a:ea typeface="Arial"/>
                          <a:cs typeface="Times"/>
                        </a:rPr>
                        <a:t>comming</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Present </a:t>
                      </a:r>
                      <a:r>
                        <a:rPr lang="vi-VN" sz="2400" dirty="0" smtClean="0">
                          <a:solidFill>
                            <a:srgbClr val="000000"/>
                          </a:solidFill>
                          <a:effectLst/>
                          <a:latin typeface="Times New Roman"/>
                          <a:ea typeface="Times New Roman"/>
                          <a:cs typeface="Times New Roman"/>
                        </a:rPr>
                        <a:t>perfect.</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a:effectLst/>
                          <a:latin typeface="Times New Roman"/>
                          <a:ea typeface="Times New Roman"/>
                          <a:cs typeface="Times New Roman"/>
                        </a:rPr>
                        <a:t>S + have / has + V3</a:t>
                      </a:r>
                      <a:endParaRPr lang="en-US" sz="24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My close friend has never gone to An </a:t>
                      </a:r>
                      <a:r>
                        <a:rPr lang="en-US" sz="2400" i="1" dirty="0" err="1" smtClean="0">
                          <a:effectLst/>
                          <a:latin typeface="Times"/>
                          <a:ea typeface="Arial"/>
                          <a:cs typeface="Times"/>
                        </a:rPr>
                        <a:t>giang</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Present perfect continuous</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smtClean="0">
                          <a:effectLst/>
                          <a:latin typeface="Times New Roman"/>
                          <a:ea typeface="Times New Roman"/>
                          <a:cs typeface="Times New Roman"/>
                        </a:rPr>
                        <a:t>S+have/has+been +V-ing</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John’s out of breath. He had been running</a:t>
                      </a:r>
                      <a:r>
                        <a:rPr lang="en-US" sz="2400" i="1" baseline="0" dirty="0" smtClean="0">
                          <a:effectLst/>
                          <a:latin typeface="Times"/>
                          <a:ea typeface="Arial"/>
                          <a:cs typeface="Times"/>
                        </a:rPr>
                        <a:t> for 3 hours</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Simple </a:t>
                      </a:r>
                      <a:r>
                        <a:rPr lang="vi-VN" sz="2400" dirty="0" smtClean="0">
                          <a:solidFill>
                            <a:srgbClr val="000000"/>
                          </a:solidFill>
                          <a:effectLst/>
                          <a:latin typeface="Times New Roman"/>
                          <a:ea typeface="Times New Roman"/>
                          <a:cs typeface="Times New Roman"/>
                        </a:rPr>
                        <a:t>past.</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V2/-ed</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Henry went out last</a:t>
                      </a:r>
                      <a:r>
                        <a:rPr lang="en-US" sz="2400" i="1" baseline="0" dirty="0" smtClean="0">
                          <a:effectLst/>
                          <a:latin typeface="Times"/>
                          <a:ea typeface="Arial"/>
                          <a:cs typeface="Times"/>
                        </a:rPr>
                        <a:t> night/</a:t>
                      </a:r>
                    </a:p>
                    <a:p>
                      <a:pPr marL="0" marR="0">
                        <a:lnSpc>
                          <a:spcPts val="1500"/>
                        </a:lnSpc>
                        <a:spcBef>
                          <a:spcPts val="0"/>
                        </a:spcBef>
                        <a:spcAft>
                          <a:spcPts val="800"/>
                        </a:spcAft>
                        <a:tabLst>
                          <a:tab pos="360045" algn="l"/>
                        </a:tabLst>
                      </a:pPr>
                      <a:r>
                        <a:rPr lang="en-US" sz="2400" i="1" baseline="0" dirty="0" smtClean="0">
                          <a:effectLst/>
                          <a:latin typeface="Times"/>
                          <a:ea typeface="Arial"/>
                          <a:cs typeface="Times"/>
                        </a:rPr>
                        <a:t>Where were you a few days ago?</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Past </a:t>
                      </a:r>
                      <a:r>
                        <a:rPr lang="vi-VN" sz="2400" dirty="0" smtClean="0">
                          <a:solidFill>
                            <a:srgbClr val="000000"/>
                          </a:solidFill>
                          <a:effectLst/>
                          <a:latin typeface="Times New Roman"/>
                          <a:ea typeface="Times New Roman"/>
                          <a:cs typeface="Times New Roman"/>
                        </a:rPr>
                        <a:t>continuous.</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was / were + </a:t>
                      </a:r>
                      <a:r>
                        <a:rPr lang="vi-VN" sz="2400" dirty="0" smtClean="0">
                          <a:effectLst/>
                          <a:latin typeface="Times New Roman"/>
                          <a:ea typeface="Times New Roman"/>
                          <a:cs typeface="Times New Roman"/>
                        </a:rPr>
                        <a:t>V-</a:t>
                      </a:r>
                      <a:r>
                        <a:rPr lang="vi-VN" sz="2400" dirty="0">
                          <a:effectLst/>
                          <a:latin typeface="Times New Roman"/>
                          <a:ea typeface="Times New Roman"/>
                          <a:cs typeface="Times New Roman"/>
                        </a:rPr>
                        <a:t>ing</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Dane was watching</a:t>
                      </a:r>
                      <a:r>
                        <a:rPr lang="en-US" sz="2400" i="1" baseline="0" dirty="0" smtClean="0">
                          <a:effectLst/>
                          <a:latin typeface="Times"/>
                          <a:ea typeface="Arial"/>
                          <a:cs typeface="Times"/>
                        </a:rPr>
                        <a:t> a good film at 7p.m last night</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Past perfect</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had + V3</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The train h</a:t>
                      </a:r>
                      <a:r>
                        <a:rPr lang="en-US" sz="2400" i="1" baseline="0" dirty="0" smtClean="0">
                          <a:effectLst/>
                          <a:latin typeface="Times"/>
                          <a:ea typeface="Arial"/>
                          <a:cs typeface="Times"/>
                        </a:rPr>
                        <a:t>ad left before I arrived </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Past perfect continuous</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solidFill>
                            <a:schemeClr val="tx1"/>
                          </a:solidFill>
                          <a:effectLst/>
                          <a:latin typeface="Times New Roman"/>
                          <a:ea typeface="Times New Roman"/>
                          <a:cs typeface="Times New Roman"/>
                        </a:rPr>
                        <a:t>S + had + been + </a:t>
                      </a:r>
                      <a:r>
                        <a:rPr lang="vi-VN" sz="2400" dirty="0" smtClean="0">
                          <a:solidFill>
                            <a:schemeClr val="tx1"/>
                          </a:solidFill>
                          <a:effectLst/>
                          <a:latin typeface="Times New Roman"/>
                          <a:ea typeface="Times New Roman"/>
                          <a:cs typeface="Times New Roman"/>
                        </a:rPr>
                        <a:t>V-</a:t>
                      </a:r>
                      <a:r>
                        <a:rPr lang="vi-VN" sz="2400" dirty="0">
                          <a:solidFill>
                            <a:schemeClr val="tx1"/>
                          </a:solidFill>
                          <a:effectLst/>
                          <a:latin typeface="Times New Roman"/>
                          <a:ea typeface="Times New Roman"/>
                          <a:cs typeface="Times New Roman"/>
                        </a:rPr>
                        <a:t>ing</a:t>
                      </a:r>
                      <a:endParaRPr lang="en-US" sz="2400" dirty="0">
                        <a:solidFill>
                          <a:schemeClr val="tx1"/>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They came after he had been waiting for</a:t>
                      </a:r>
                      <a:r>
                        <a:rPr lang="en-US" sz="2400" i="1" baseline="0" dirty="0" smtClean="0">
                          <a:effectLst/>
                          <a:latin typeface="Times"/>
                          <a:ea typeface="Arial"/>
                          <a:cs typeface="Times"/>
                        </a:rPr>
                        <a:t> them for 30 </a:t>
                      </a:r>
                      <a:r>
                        <a:rPr lang="en-US" sz="2400" i="1" baseline="0" dirty="0" err="1" smtClean="0">
                          <a:effectLst/>
                          <a:latin typeface="Times"/>
                          <a:ea typeface="Arial"/>
                          <a:cs typeface="Times"/>
                        </a:rPr>
                        <a:t>minu</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dirty="0">
                          <a:solidFill>
                            <a:srgbClr val="000000"/>
                          </a:solidFill>
                          <a:effectLst/>
                          <a:latin typeface="Times New Roman"/>
                          <a:ea typeface="Times New Roman"/>
                          <a:cs typeface="Times New Roman"/>
                        </a:rPr>
                        <a:t>Simple </a:t>
                      </a:r>
                      <a:r>
                        <a:rPr lang="vi-VN" sz="2400" dirty="0" smtClean="0">
                          <a:solidFill>
                            <a:srgbClr val="000000"/>
                          </a:solidFill>
                          <a:effectLst/>
                          <a:latin typeface="Times New Roman"/>
                          <a:ea typeface="Times New Roman"/>
                          <a:cs typeface="Times New Roman"/>
                        </a:rPr>
                        <a:t>future.</a:t>
                      </a:r>
                      <a:endParaRPr lang="en-US" sz="24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will + V1</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en-US" sz="2400" i="1" dirty="0" smtClean="0">
                          <a:effectLst/>
                          <a:latin typeface="Times"/>
                          <a:ea typeface="Arial"/>
                          <a:cs typeface="Times"/>
                        </a:rPr>
                        <a:t>The landscape</a:t>
                      </a:r>
                      <a:r>
                        <a:rPr lang="en-US" sz="2400" i="1" baseline="0" dirty="0" smtClean="0">
                          <a:effectLst/>
                          <a:latin typeface="Times"/>
                          <a:ea typeface="Arial"/>
                          <a:cs typeface="Times"/>
                        </a:rPr>
                        <a:t> of countryside is nice</a:t>
                      </a:r>
                      <a:endParaRPr lang="en-US" sz="2400" i="1" dirty="0">
                        <a:effectLst/>
                        <a:latin typeface="Times"/>
                        <a:ea typeface="Arial"/>
                        <a:cs typeface="Times"/>
                      </a:endParaRPr>
                    </a:p>
                  </a:txBody>
                  <a:tcPr marL="68580" marR="68580" marT="0" marB="0" anchor="ctr"/>
                </a:tc>
              </a:tr>
              <a:tr h="484909">
                <a:tc>
                  <a:txBody>
                    <a:bodyPr/>
                    <a:lstStyle/>
                    <a:p>
                      <a:pPr marL="0" marR="0">
                        <a:lnSpc>
                          <a:spcPts val="1500"/>
                        </a:lnSpc>
                        <a:spcBef>
                          <a:spcPts val="0"/>
                        </a:spcBef>
                        <a:spcAft>
                          <a:spcPts val="800"/>
                        </a:spcAft>
                        <a:tabLst>
                          <a:tab pos="360045" algn="l"/>
                        </a:tabLst>
                      </a:pPr>
                      <a:r>
                        <a:rPr lang="vi-VN" sz="2400">
                          <a:effectLst/>
                          <a:latin typeface="Times New Roman"/>
                          <a:ea typeface="Times New Roman"/>
                          <a:cs typeface="Times New Roman"/>
                        </a:rPr>
                        <a:t>Future continuous</a:t>
                      </a:r>
                      <a:endParaRPr lang="en-US" sz="24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400" dirty="0">
                          <a:effectLst/>
                          <a:latin typeface="Times New Roman"/>
                          <a:ea typeface="Times New Roman"/>
                          <a:cs typeface="Times New Roman"/>
                        </a:rPr>
                        <a:t>S + will + be + </a:t>
                      </a:r>
                      <a:r>
                        <a:rPr lang="vi-VN" sz="2400" dirty="0" smtClean="0">
                          <a:effectLst/>
                          <a:latin typeface="Times New Roman"/>
                          <a:ea typeface="Times New Roman"/>
                          <a:cs typeface="Times New Roman"/>
                        </a:rPr>
                        <a:t>V-</a:t>
                      </a:r>
                      <a:r>
                        <a:rPr lang="vi-VN" sz="2400" dirty="0">
                          <a:effectLst/>
                          <a:latin typeface="Times New Roman"/>
                          <a:ea typeface="Times New Roman"/>
                          <a:cs typeface="Times New Roman"/>
                        </a:rPr>
                        <a:t>ing</a:t>
                      </a:r>
                      <a:endParaRPr lang="en-US" sz="24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endParaRPr lang="en-US" sz="2400" i="1" dirty="0">
                        <a:effectLst/>
                        <a:latin typeface="Times"/>
                        <a:ea typeface="Arial"/>
                        <a:cs typeface="Times"/>
                      </a:endParaRPr>
                    </a:p>
                  </a:txBody>
                  <a:tcPr marL="68580" marR="68580" marT="0" marB="0" anchor="ctr"/>
                </a:tc>
              </a:tr>
            </a:tbl>
          </a:graphicData>
        </a:graphic>
      </p:graphicFrame>
    </p:spTree>
    <p:extLst>
      <p:ext uri="{BB962C8B-B14F-4D97-AF65-F5344CB8AC3E}">
        <p14:creationId xmlns:p14="http://schemas.microsoft.com/office/powerpoint/2010/main" val="8191105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b="1" dirty="0"/>
              <a:t>Questions</a:t>
            </a:r>
            <a:r>
              <a:rPr lang="en-US" dirty="0"/>
              <a:t/>
            </a:r>
            <a:br>
              <a:rPr lang="en-US" dirty="0"/>
            </a:br>
            <a:endParaRPr lang="en-US" dirty="0"/>
          </a:p>
        </p:txBody>
      </p:sp>
      <p:sp>
        <p:nvSpPr>
          <p:cNvPr id="3" name="Content Placeholder 2"/>
          <p:cNvSpPr>
            <a:spLocks noGrp="1"/>
          </p:cNvSpPr>
          <p:nvPr>
            <p:ph idx="1"/>
          </p:nvPr>
        </p:nvSpPr>
        <p:spPr>
          <a:xfrm>
            <a:off x="457200" y="1646237"/>
            <a:ext cx="8229600" cy="4525963"/>
          </a:xfrm>
        </p:spPr>
        <p:txBody>
          <a:bodyPr/>
          <a:lstStyle/>
          <a:p>
            <a:pPr marL="0" indent="0">
              <a:buNone/>
            </a:pPr>
            <a:r>
              <a:rPr lang="vi-VN" dirty="0" smtClean="0">
                <a:solidFill>
                  <a:srgbClr val="000000"/>
                </a:solidFill>
              </a:rPr>
              <a:t>1. Yes</a:t>
            </a:r>
            <a:r>
              <a:rPr lang="vi-VN" dirty="0">
                <a:solidFill>
                  <a:srgbClr val="000000"/>
                </a:solidFill>
              </a:rPr>
              <a:t>/No questions </a:t>
            </a:r>
            <a:r>
              <a:rPr lang="vi-VN" dirty="0" smtClean="0">
                <a:solidFill>
                  <a:srgbClr val="000000"/>
                </a:solidFill>
              </a:rPr>
              <a:t>:  </a:t>
            </a:r>
            <a:r>
              <a:rPr lang="en-US" dirty="0" smtClean="0">
                <a:solidFill>
                  <a:srgbClr val="000000"/>
                </a:solidFill>
              </a:rPr>
              <a:t>Do you row a boat?</a:t>
            </a:r>
            <a:endParaRPr lang="en-US" dirty="0">
              <a:solidFill>
                <a:srgbClr val="000000"/>
              </a:solidFill>
            </a:endParaRPr>
          </a:p>
          <a:p>
            <a:pPr marL="0" lvl="0" indent="0">
              <a:buNone/>
            </a:pPr>
            <a:r>
              <a:rPr lang="vi-VN" dirty="0" smtClean="0">
                <a:solidFill>
                  <a:srgbClr val="000000"/>
                </a:solidFill>
              </a:rPr>
              <a:t>2. Wh</a:t>
            </a:r>
            <a:r>
              <a:rPr lang="vi-VN" dirty="0">
                <a:solidFill>
                  <a:srgbClr val="000000"/>
                </a:solidFill>
              </a:rPr>
              <a:t>- questions </a:t>
            </a:r>
            <a:r>
              <a:rPr lang="vi-VN" dirty="0" smtClean="0">
                <a:solidFill>
                  <a:srgbClr val="000000"/>
                </a:solidFill>
              </a:rPr>
              <a:t>: What can we do because we don’t have much money?</a:t>
            </a:r>
            <a:endParaRPr lang="en-US" dirty="0">
              <a:solidFill>
                <a:srgbClr val="000000"/>
              </a:solidFill>
            </a:endParaRPr>
          </a:p>
          <a:p>
            <a:pPr marL="0" lvl="0" indent="0">
              <a:buNone/>
            </a:pPr>
            <a:r>
              <a:rPr lang="vi-VN" dirty="0" smtClean="0">
                <a:solidFill>
                  <a:srgbClr val="000000"/>
                </a:solidFill>
              </a:rPr>
              <a:t>3. Alternative questions: Do you borrow money from her or not? </a:t>
            </a:r>
            <a:endParaRPr lang="en-US" dirty="0">
              <a:solidFill>
                <a:srgbClr val="000000"/>
              </a:solidFill>
            </a:endParaRPr>
          </a:p>
          <a:p>
            <a:pPr marL="0" lvl="0" indent="0">
              <a:buNone/>
            </a:pPr>
            <a:r>
              <a:rPr lang="vi-VN" dirty="0" smtClean="0">
                <a:solidFill>
                  <a:srgbClr val="000000"/>
                </a:solidFill>
              </a:rPr>
              <a:t>4. Question tags</a:t>
            </a:r>
            <a:r>
              <a:rPr lang="vi-VN" dirty="0" smtClean="0">
                <a:solidFill>
                  <a:schemeClr val="tx2"/>
                </a:solidFill>
              </a:rPr>
              <a:t>: </a:t>
            </a:r>
            <a:r>
              <a:rPr lang="en-US" dirty="0" smtClean="0">
                <a:solidFill>
                  <a:srgbClr val="000000"/>
                </a:solidFill>
              </a:rPr>
              <a:t>The mother of that boy is a cook, </a:t>
            </a:r>
            <a:r>
              <a:rPr lang="en-US" u="sng" dirty="0" smtClean="0">
                <a:solidFill>
                  <a:srgbClr val="000000"/>
                </a:solidFill>
              </a:rPr>
              <a:t>isn’t she</a:t>
            </a:r>
            <a:r>
              <a:rPr lang="en-US" dirty="0" smtClean="0">
                <a:solidFill>
                  <a:srgbClr val="000000"/>
                </a:solidFill>
              </a:rPr>
              <a:t>?</a:t>
            </a:r>
            <a:endParaRPr lang="en-US" dirty="0">
              <a:solidFill>
                <a:srgbClr val="000000"/>
              </a:solidFill>
            </a:endParaRPr>
          </a:p>
          <a:p>
            <a:pPr marL="0" indent="0">
              <a:buNone/>
            </a:pPr>
            <a:endParaRPr lang="en-US" dirty="0"/>
          </a:p>
        </p:txBody>
      </p:sp>
    </p:spTree>
    <p:extLst>
      <p:ext uri="{BB962C8B-B14F-4D97-AF65-F5344CB8AC3E}">
        <p14:creationId xmlns:p14="http://schemas.microsoft.com/office/powerpoint/2010/main" val="12683195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vi-VN" b="1" dirty="0"/>
              <a:t>Lối nói phụ họa:</a:t>
            </a:r>
            <a:r>
              <a:rPr lang="en-US" dirty="0"/>
              <a:t/>
            </a:r>
            <a:br>
              <a:rPr lang="en-US" dirty="0"/>
            </a:br>
            <a:endParaRPr lang="en-US" dirty="0"/>
          </a:p>
        </p:txBody>
      </p:sp>
      <p:sp>
        <p:nvSpPr>
          <p:cNvPr id="3" name="Content Placeholder 2"/>
          <p:cNvSpPr>
            <a:spLocks noGrp="1"/>
          </p:cNvSpPr>
          <p:nvPr>
            <p:ph idx="1"/>
          </p:nvPr>
        </p:nvSpPr>
        <p:spPr>
          <a:xfrm>
            <a:off x="152400" y="762000"/>
            <a:ext cx="8839200" cy="5943600"/>
          </a:xfrm>
        </p:spPr>
        <p:txBody>
          <a:bodyPr>
            <a:normAutofit fontScale="70000" lnSpcReduction="20000"/>
          </a:bodyPr>
          <a:lstStyle/>
          <a:p>
            <a:pPr marL="0" indent="0">
              <a:buNone/>
            </a:pPr>
            <a:r>
              <a:rPr lang="vi-VN" b="1" i="1" dirty="0" smtClean="0"/>
              <a:t>Phụ </a:t>
            </a:r>
            <a:r>
              <a:rPr lang="vi-VN" b="1" i="1" dirty="0"/>
              <a:t>hoạ câu khẳng </a:t>
            </a:r>
            <a:r>
              <a:rPr lang="vi-VN" b="1" i="1" dirty="0" smtClean="0"/>
              <a:t>định</a:t>
            </a:r>
            <a:endParaRPr lang="en-US" b="1" dirty="0"/>
          </a:p>
          <a:p>
            <a:pPr marL="0" indent="0">
              <a:buNone/>
            </a:pPr>
            <a:r>
              <a:rPr lang="vi-VN" dirty="0" smtClean="0"/>
              <a:t>- Khi </a:t>
            </a:r>
            <a:r>
              <a:rPr lang="vi-VN" dirty="0"/>
              <a:t>muốn nói một người hoặc vật nào </a:t>
            </a:r>
            <a:r>
              <a:rPr lang="vi-VN" dirty="0" smtClean="0"/>
              <a:t>đó làm một việc gì đó và một người, vật khác cũng làm một việc như vậy, người ta dùng </a:t>
            </a:r>
            <a:r>
              <a:rPr lang="vi-VN" dirty="0" smtClean="0">
                <a:solidFill>
                  <a:srgbClr val="FF0000"/>
                </a:solidFill>
              </a:rPr>
              <a:t>so</a:t>
            </a:r>
            <a:r>
              <a:rPr lang="vi-VN" dirty="0" smtClean="0"/>
              <a:t> hoặc</a:t>
            </a:r>
            <a:r>
              <a:rPr lang="vi-VN" dirty="0" smtClean="0">
                <a:solidFill>
                  <a:srgbClr val="FF0000"/>
                </a:solidFill>
              </a:rPr>
              <a:t> too</a:t>
            </a:r>
            <a:r>
              <a:rPr lang="vi-VN" dirty="0"/>
              <a:t>. Để tránh phải lặp lại các từ của câu trước (mệnh đề chính), người ta dùng liên từ and và thêm một câu đơn giản (mệnh đề phụ) có sử dụng so hoặc too. Ý nghĩa của hai từ này có nghĩa là “cũng thế”.</a:t>
            </a:r>
            <a:endParaRPr lang="en-US" dirty="0"/>
          </a:p>
          <a:p>
            <a:pPr marL="0" lvl="0" indent="0">
              <a:buNone/>
            </a:pPr>
            <a:r>
              <a:rPr lang="vi-VN" dirty="0" smtClean="0"/>
              <a:t>John </a:t>
            </a:r>
            <a:r>
              <a:rPr lang="vi-VN" dirty="0"/>
              <a:t>went to the mountains on his vacation, and we did too.</a:t>
            </a:r>
            <a:endParaRPr lang="en-US" dirty="0"/>
          </a:p>
          <a:p>
            <a:pPr marL="0" lvl="0" indent="0">
              <a:buNone/>
            </a:pPr>
            <a:r>
              <a:rPr lang="vi-VN" dirty="0"/>
              <a:t>John went to the mountains on his vacation, and so did we.</a:t>
            </a:r>
            <a:endParaRPr lang="en-US" dirty="0"/>
          </a:p>
          <a:p>
            <a:pPr marL="0" lvl="0" indent="0">
              <a:buNone/>
            </a:pPr>
            <a:r>
              <a:rPr lang="vi-VN" dirty="0"/>
              <a:t>I will be in VN in May, and they will too.</a:t>
            </a:r>
            <a:endParaRPr lang="en-US" dirty="0"/>
          </a:p>
          <a:p>
            <a:pPr marL="0" lvl="0" indent="0">
              <a:buNone/>
            </a:pPr>
            <a:r>
              <a:rPr lang="vi-VN" dirty="0"/>
              <a:t>I will be in VN in May, and so will they.</a:t>
            </a:r>
            <a:endParaRPr lang="en-US" dirty="0"/>
          </a:p>
          <a:p>
            <a:pPr marL="0" indent="0">
              <a:buNone/>
            </a:pPr>
            <a:r>
              <a:rPr lang="vi-VN" b="1" i="1" dirty="0"/>
              <a:t>Phụ hoạ câu phủ định</a:t>
            </a:r>
            <a:endParaRPr lang="en-US" b="1" dirty="0"/>
          </a:p>
          <a:p>
            <a:pPr marL="0" indent="0">
              <a:buNone/>
            </a:pPr>
            <a:r>
              <a:rPr lang="vi-VN" dirty="0" smtClean="0"/>
              <a:t>- Người </a:t>
            </a:r>
            <a:r>
              <a:rPr lang="vi-VN" dirty="0"/>
              <a:t>ta dùng </a:t>
            </a:r>
            <a:r>
              <a:rPr lang="vi-VN" dirty="0">
                <a:solidFill>
                  <a:srgbClr val="FF0000"/>
                </a:solidFill>
              </a:rPr>
              <a:t>either</a:t>
            </a:r>
            <a:r>
              <a:rPr lang="vi-VN" dirty="0"/>
              <a:t> hoặc </a:t>
            </a:r>
            <a:r>
              <a:rPr lang="vi-VN" dirty="0">
                <a:solidFill>
                  <a:srgbClr val="FF0000"/>
                </a:solidFill>
              </a:rPr>
              <a:t>neither</a:t>
            </a:r>
            <a:r>
              <a:rPr lang="vi-VN" dirty="0"/>
              <a:t>. Hai từ này có nghĩa “cũng không”. Ba quy tắc đối với trợ động từ, động từ be hoặc do, does, did cũng được áp dụng giống như trên. </a:t>
            </a:r>
            <a:endParaRPr lang="en-US" dirty="0"/>
          </a:p>
          <a:p>
            <a:pPr marL="0" lvl="0" indent="0">
              <a:buNone/>
            </a:pPr>
            <a:r>
              <a:rPr lang="vi-VN" dirty="0" smtClean="0"/>
              <a:t>I </a:t>
            </a:r>
            <a:r>
              <a:rPr lang="vi-VN" dirty="0"/>
              <a:t>didn't see Mary this morning, and John didn't either</a:t>
            </a:r>
            <a:endParaRPr lang="en-US" dirty="0"/>
          </a:p>
          <a:p>
            <a:pPr marL="0" lvl="0" indent="0">
              <a:buNone/>
            </a:pPr>
            <a:r>
              <a:rPr lang="vi-VN" dirty="0"/>
              <a:t>I didn't see Mary this morning, and neither did John.</a:t>
            </a:r>
            <a:endParaRPr lang="en-US" dirty="0"/>
          </a:p>
          <a:p>
            <a:pPr marL="0" lvl="0" indent="0">
              <a:buNone/>
            </a:pPr>
            <a:r>
              <a:rPr lang="vi-VN" dirty="0"/>
              <a:t>She won’t be going to the conference, and her friends won’t either.</a:t>
            </a:r>
            <a:endParaRPr lang="en-US" dirty="0"/>
          </a:p>
          <a:p>
            <a:pPr marL="0" lvl="0" indent="0">
              <a:buNone/>
            </a:pPr>
            <a:r>
              <a:rPr lang="vi-VN" dirty="0"/>
              <a:t>She won’t be going to the conference, and neither will her friends.</a:t>
            </a:r>
            <a:endParaRPr lang="en-US" dirty="0"/>
          </a:p>
          <a:p>
            <a:endParaRPr lang="en-US" dirty="0"/>
          </a:p>
        </p:txBody>
      </p:sp>
    </p:spTree>
    <p:extLst>
      <p:ext uri="{BB962C8B-B14F-4D97-AF65-F5344CB8AC3E}">
        <p14:creationId xmlns:p14="http://schemas.microsoft.com/office/powerpoint/2010/main" val="4619395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vi-VN" b="1" dirty="0"/>
              <a:t>. Verb form (Hình thái của động từ)</a:t>
            </a:r>
            <a:r>
              <a:rPr lang="en-US" dirty="0"/>
              <a:t/>
            </a:r>
            <a:br>
              <a:rPr lang="en-US" dirty="0"/>
            </a:br>
            <a:endParaRPr lang="en-US" dirty="0"/>
          </a:p>
        </p:txBody>
      </p:sp>
      <p:sp>
        <p:nvSpPr>
          <p:cNvPr id="3" name="Content Placeholder 2"/>
          <p:cNvSpPr>
            <a:spLocks noGrp="1"/>
          </p:cNvSpPr>
          <p:nvPr>
            <p:ph idx="1"/>
          </p:nvPr>
        </p:nvSpPr>
        <p:spPr>
          <a:xfrm>
            <a:off x="152400" y="762000"/>
            <a:ext cx="8839200" cy="5791200"/>
          </a:xfrm>
        </p:spPr>
        <p:txBody>
          <a:bodyPr>
            <a:normAutofit/>
          </a:bodyPr>
          <a:lstStyle/>
          <a:p>
            <a:pPr marL="0" indent="0">
              <a:buNone/>
            </a:pPr>
            <a:r>
              <a:rPr lang="fr-FR" dirty="0" smtClean="0">
                <a:solidFill>
                  <a:srgbClr val="FF0000"/>
                </a:solidFill>
              </a:rPr>
              <a:t>BARE </a:t>
            </a:r>
            <a:r>
              <a:rPr lang="fr-FR" dirty="0">
                <a:solidFill>
                  <a:srgbClr val="FF0000"/>
                </a:solidFill>
              </a:rPr>
              <a:t>INFINITIVE </a:t>
            </a:r>
            <a:r>
              <a:rPr lang="fr-FR" dirty="0"/>
              <a:t>(</a:t>
            </a:r>
            <a:r>
              <a:rPr lang="fr-FR" dirty="0" err="1"/>
              <a:t>động</a:t>
            </a:r>
            <a:r>
              <a:rPr lang="fr-FR" dirty="0"/>
              <a:t> </a:t>
            </a:r>
            <a:r>
              <a:rPr lang="fr-FR" dirty="0" err="1"/>
              <a:t>từ</a:t>
            </a:r>
            <a:r>
              <a:rPr lang="fr-FR" dirty="0"/>
              <a:t> </a:t>
            </a:r>
            <a:r>
              <a:rPr lang="fr-FR" dirty="0" err="1"/>
              <a:t>nguyên</a:t>
            </a:r>
            <a:r>
              <a:rPr lang="fr-FR" dirty="0"/>
              <a:t> </a:t>
            </a:r>
            <a:r>
              <a:rPr lang="fr-FR" dirty="0" err="1" smtClean="0"/>
              <a:t>mẫu</a:t>
            </a:r>
            <a:r>
              <a:rPr lang="fr-FR" dirty="0" smtClean="0"/>
              <a:t> </a:t>
            </a:r>
            <a:r>
              <a:rPr lang="fr-FR" dirty="0" err="1" smtClean="0"/>
              <a:t>không</a:t>
            </a:r>
            <a:r>
              <a:rPr lang="fr-FR" dirty="0" smtClean="0"/>
              <a:t> </a:t>
            </a:r>
            <a:r>
              <a:rPr lang="fr-FR" dirty="0" err="1" smtClean="0"/>
              <a:t>có</a:t>
            </a:r>
            <a:r>
              <a:rPr lang="fr-FR" dirty="0" smtClean="0"/>
              <a:t> TO)</a:t>
            </a:r>
            <a:endParaRPr lang="en-US" dirty="0"/>
          </a:p>
          <a:p>
            <a:r>
              <a:rPr lang="vi-VN" dirty="0" smtClean="0"/>
              <a:t>Sau </a:t>
            </a:r>
            <a:r>
              <a:rPr lang="vi-VN" dirty="0"/>
              <a:t>các động từ khiếm khuyết </a:t>
            </a:r>
            <a:r>
              <a:rPr lang="vi-VN" dirty="0" smtClean="0"/>
              <a:t>: </a:t>
            </a:r>
            <a:r>
              <a:rPr lang="vi-VN" dirty="0"/>
              <a:t>can, could, may, might, must, will, should </a:t>
            </a:r>
            <a:r>
              <a:rPr lang="vi-VN" dirty="0" smtClean="0"/>
              <a:t>…</a:t>
            </a:r>
            <a:endParaRPr lang="en-US" dirty="0"/>
          </a:p>
          <a:p>
            <a:r>
              <a:rPr lang="vi-VN" dirty="0"/>
              <a:t> </a:t>
            </a:r>
            <a:r>
              <a:rPr lang="vi-VN" dirty="0" smtClean="0"/>
              <a:t>Sau </a:t>
            </a:r>
            <a:r>
              <a:rPr lang="vi-VN" dirty="0"/>
              <a:t>một số động </a:t>
            </a:r>
            <a:r>
              <a:rPr lang="vi-VN" dirty="0" smtClean="0"/>
              <a:t>từ</a:t>
            </a:r>
            <a:r>
              <a:rPr lang="vi-VN" dirty="0" smtClean="0">
                <a:solidFill>
                  <a:srgbClr val="000000"/>
                </a:solidFill>
              </a:rPr>
              <a:t>: make</a:t>
            </a:r>
            <a:r>
              <a:rPr lang="vi-VN" dirty="0">
                <a:solidFill>
                  <a:srgbClr val="000000"/>
                </a:solidFill>
              </a:rPr>
              <a:t>, </a:t>
            </a:r>
            <a:r>
              <a:rPr lang="vi-VN" dirty="0" smtClean="0">
                <a:solidFill>
                  <a:srgbClr val="000000"/>
                </a:solidFill>
              </a:rPr>
              <a:t>let</a:t>
            </a:r>
            <a:r>
              <a:rPr lang="en-US" dirty="0" smtClean="0">
                <a:solidFill>
                  <a:srgbClr val="000000"/>
                </a:solidFill>
              </a:rPr>
              <a:t>, </a:t>
            </a:r>
            <a:r>
              <a:rPr lang="vi-VN" dirty="0" smtClean="0">
                <a:solidFill>
                  <a:srgbClr val="000000"/>
                </a:solidFill>
              </a:rPr>
              <a:t>see</a:t>
            </a:r>
            <a:r>
              <a:rPr lang="vi-VN" dirty="0"/>
              <a:t>, hear, feel, watch, notice</a:t>
            </a:r>
            <a:endParaRPr lang="en-US" dirty="0"/>
          </a:p>
          <a:p>
            <a:r>
              <a:rPr lang="vi-VN" dirty="0"/>
              <a:t> </a:t>
            </a:r>
            <a:r>
              <a:rPr lang="vi-VN" dirty="0" smtClean="0"/>
              <a:t>Sau </a:t>
            </a:r>
            <a:r>
              <a:rPr lang="vi-VN" dirty="0"/>
              <a:t>thành </a:t>
            </a:r>
            <a:r>
              <a:rPr lang="vi-VN" dirty="0" smtClean="0"/>
              <a:t>ngữ: had </a:t>
            </a:r>
            <a:r>
              <a:rPr lang="vi-VN" dirty="0"/>
              <a:t>better, would rather (tốt hơn là )</a:t>
            </a:r>
            <a:endParaRPr lang="en-US" dirty="0"/>
          </a:p>
          <a:p>
            <a:endParaRPr lang="en-US" dirty="0"/>
          </a:p>
        </p:txBody>
      </p:sp>
    </p:spTree>
    <p:extLst>
      <p:ext uri="{BB962C8B-B14F-4D97-AF65-F5344CB8AC3E}">
        <p14:creationId xmlns:p14="http://schemas.microsoft.com/office/powerpoint/2010/main" val="25421386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vi-VN" sz="2400" b="1" dirty="0"/>
              <a:t>GERUND (Verb-ing)</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068909"/>
              </p:ext>
            </p:extLst>
          </p:nvPr>
        </p:nvGraphicFramePr>
        <p:xfrm>
          <a:off x="304799" y="914401"/>
          <a:ext cx="8610600" cy="5943600"/>
        </p:xfrm>
        <a:graphic>
          <a:graphicData uri="http://schemas.openxmlformats.org/drawingml/2006/table">
            <a:tbl>
              <a:tblPr firstRow="1" bandRow="1">
                <a:tableStyleId>{5C22544A-7EE6-4342-B048-85BDC9FD1C3A}</a:tableStyleId>
              </a:tblPr>
              <a:tblGrid>
                <a:gridCol w="3581400"/>
                <a:gridCol w="5029200"/>
              </a:tblGrid>
              <a:tr h="5943599">
                <a:tc>
                  <a:txBody>
                    <a:bodyPr/>
                    <a:lstStyle/>
                    <a:p>
                      <a:pPr marL="0" indent="0">
                        <a:buNone/>
                      </a:pPr>
                      <a:r>
                        <a:rPr lang="vi-VN" sz="2400" b="1" dirty="0" smtClean="0">
                          <a:solidFill>
                            <a:srgbClr val="1F497D"/>
                          </a:solidFill>
                        </a:rPr>
                        <a:t>S</a:t>
                      </a:r>
                      <a:r>
                        <a:rPr lang="vi-VN" sz="2000" b="1" dirty="0" smtClean="0">
                          <a:solidFill>
                            <a:srgbClr val="1F497D"/>
                          </a:solidFill>
                        </a:rPr>
                        <a:t>au các thành ngữ</a:t>
                      </a:r>
                      <a:endParaRPr lang="en-US" sz="2000" dirty="0" smtClean="0">
                        <a:solidFill>
                          <a:srgbClr val="1F497D"/>
                        </a:solidFill>
                      </a:endParaRPr>
                    </a:p>
                    <a:p>
                      <a:r>
                        <a:rPr lang="vi-VN" sz="2000" dirty="0" smtClean="0"/>
                        <a:t>be used to</a:t>
                      </a:r>
                    </a:p>
                    <a:p>
                      <a:r>
                        <a:rPr lang="en-US" sz="2000" dirty="0" smtClean="0"/>
                        <a:t>s</a:t>
                      </a:r>
                      <a:r>
                        <a:rPr lang="vi-VN" sz="2000" dirty="0" smtClean="0"/>
                        <a:t>pend time</a:t>
                      </a:r>
                      <a:endParaRPr lang="en-US" sz="2000" dirty="0" smtClean="0"/>
                    </a:p>
                    <a:p>
                      <a:r>
                        <a:rPr lang="vi-VN" sz="2000" dirty="0" smtClean="0"/>
                        <a:t>take to </a:t>
                      </a:r>
                      <a:endParaRPr lang="en-US" sz="2000" dirty="0" smtClean="0"/>
                    </a:p>
                    <a:p>
                      <a:r>
                        <a:rPr lang="vi-VN" sz="2000" dirty="0" smtClean="0"/>
                        <a:t>be accustomed to</a:t>
                      </a:r>
                      <a:endParaRPr lang="en-US" sz="2000" dirty="0" smtClean="0"/>
                    </a:p>
                    <a:p>
                      <a:r>
                        <a:rPr lang="vi-VN" sz="2000" dirty="0" smtClean="0"/>
                        <a:t>can’t stand</a:t>
                      </a:r>
                      <a:endParaRPr lang="en-US" sz="2000" dirty="0" smtClean="0"/>
                    </a:p>
                    <a:p>
                      <a:r>
                        <a:rPr lang="vi-VN" sz="2000" dirty="0" smtClean="0"/>
                        <a:t>get used to</a:t>
                      </a:r>
                      <a:endParaRPr lang="en-US" sz="2000" dirty="0" smtClean="0"/>
                    </a:p>
                    <a:p>
                      <a:r>
                        <a:rPr lang="vi-VN" sz="2000" dirty="0" smtClean="0"/>
                        <a:t>can’t resist</a:t>
                      </a:r>
                      <a:endParaRPr lang="en-US" sz="2000" dirty="0" smtClean="0"/>
                    </a:p>
                    <a:p>
                      <a:r>
                        <a:rPr lang="vi-VN" sz="2000" dirty="0" smtClean="0"/>
                        <a:t>it’s no use / good</a:t>
                      </a:r>
                      <a:endParaRPr lang="en-US" sz="2000" dirty="0" smtClean="0"/>
                    </a:p>
                    <a:p>
                      <a:r>
                        <a:rPr lang="vi-VN" sz="2000" dirty="0" smtClean="0"/>
                        <a:t> </a:t>
                      </a:r>
                      <a:endParaRPr lang="en-US" sz="2000" dirty="0" smtClean="0"/>
                    </a:p>
                    <a:p>
                      <a:r>
                        <a:rPr lang="vi-VN" sz="2000" dirty="0" smtClean="0"/>
                        <a:t>can’t help</a:t>
                      </a:r>
                      <a:endParaRPr lang="en-US" sz="2000" dirty="0" smtClean="0"/>
                    </a:p>
                    <a:p>
                      <a:r>
                        <a:rPr lang="vi-VN" sz="2000" dirty="0" smtClean="0"/>
                        <a:t>be busy</a:t>
                      </a:r>
                      <a:endParaRPr lang="en-US" sz="2000" dirty="0" smtClean="0"/>
                    </a:p>
                    <a:p>
                      <a:r>
                        <a:rPr lang="vi-VN" sz="2000" dirty="0" smtClean="0"/>
                        <a:t>look forward to</a:t>
                      </a:r>
                      <a:endParaRPr lang="en-US" sz="2000" dirty="0" smtClean="0"/>
                    </a:p>
                    <a:p>
                      <a:r>
                        <a:rPr lang="vi-VN" sz="2000" dirty="0" smtClean="0"/>
                        <a:t>be worth</a:t>
                      </a:r>
                      <a:endParaRPr lang="en-US" sz="2000" dirty="0" smtClean="0"/>
                    </a:p>
                    <a:p>
                      <a:r>
                        <a:rPr lang="vi-VN" sz="2000" dirty="0" smtClean="0"/>
                        <a:t>be fed up with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solidFill>
                            <a:srgbClr val="1F497D"/>
                          </a:solidFill>
                        </a:rPr>
                        <a:t>Sau các cụm động từ: </a:t>
                      </a:r>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solidFill>
                            <a:srgbClr val="FF0000"/>
                          </a:solidFill>
                        </a:rPr>
                        <a:t> </a:t>
                      </a:r>
                      <a:r>
                        <a:rPr lang="vi-VN" sz="2000" dirty="0" smtClean="0"/>
                        <a:t>Go on, keep on, give up, put off, care for…</a:t>
                      </a:r>
                      <a:endParaRPr lang="en-US" sz="2000" dirty="0" smtClean="0"/>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quen vớ</a:t>
                      </a:r>
                      <a:r>
                        <a:rPr lang="en-US" sz="2000" dirty="0" smtClean="0"/>
                        <a:t>I</a:t>
                      </a:r>
                      <a:endParaRPr lang="vi-VN"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smtClean="0"/>
                        <a:t>Sử</a:t>
                      </a:r>
                      <a:r>
                        <a:rPr lang="en-US" sz="2000" dirty="0" smtClean="0"/>
                        <a:t> </a:t>
                      </a:r>
                      <a:r>
                        <a:rPr lang="en-US" sz="2000" dirty="0" err="1" smtClean="0"/>
                        <a:t>dụng</a:t>
                      </a:r>
                      <a:r>
                        <a:rPr lang="en-US" sz="2000" dirty="0" smtClean="0"/>
                        <a:t> </a:t>
                      </a:r>
                      <a:r>
                        <a:rPr lang="en-US" sz="2000" dirty="0" err="1" smtClean="0"/>
                        <a:t>thời</a:t>
                      </a:r>
                      <a:r>
                        <a:rPr lang="en-US" sz="2000" dirty="0" smtClean="0"/>
                        <a:t> </a:t>
                      </a:r>
                      <a:r>
                        <a:rPr lang="en-US" sz="2000" dirty="0" err="1" smtClean="0"/>
                        <a:t>gian</a:t>
                      </a:r>
                      <a:r>
                        <a:rPr lang="en-US" sz="2000" dirty="0" smtClean="0"/>
                        <a:t> </a:t>
                      </a:r>
                      <a:r>
                        <a:rPr lang="en-US" sz="2000" dirty="0" err="1" smtClean="0"/>
                        <a:t>vào</a:t>
                      </a:r>
                      <a:r>
                        <a:rPr lang="en-US" sz="20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nhiễm phải (thói xấu)</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quen với</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không chịu đựng nổi</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trở nên quen với</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không nhịn được</a:t>
                      </a:r>
                      <a:endParaRPr lang="en-US" sz="2000" dirty="0" smtClean="0"/>
                    </a:p>
                    <a:p>
                      <a:r>
                        <a:rPr lang="vi-VN" sz="2000" dirty="0" smtClean="0"/>
                        <a:t>chẳng lợi gì, chả tốt gì </a:t>
                      </a:r>
                      <a:endParaRPr lang="en-US" sz="2000" dirty="0" smtClean="0"/>
                    </a:p>
                    <a:p>
                      <a:r>
                        <a:rPr lang="vi-VN" sz="2000" dirty="0" smtClean="0"/>
                        <a:t>(khi …) </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không nhịn được</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bận rộn</a:t>
                      </a:r>
                      <a:endParaRPr lang="en-US" sz="2000" dirty="0" smtClean="0"/>
                    </a:p>
                    <a:p>
                      <a:r>
                        <a:rPr lang="vi-VN" sz="2000" dirty="0" smtClean="0"/>
                        <a:t>trông mong</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 xứng đáng</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bực tức, chán</a:t>
                      </a:r>
                      <a:endParaRPr lang="en-US" sz="2000" dirty="0" smtClean="0"/>
                    </a:p>
                    <a:p>
                      <a:endParaRPr lang="en-US" sz="2400" dirty="0" smtClean="0"/>
                    </a:p>
                    <a:p>
                      <a:endParaRPr lang="en-US" sz="2400" dirty="0"/>
                    </a:p>
                  </a:txBody>
                  <a:tcPr/>
                </a:tc>
              </a:tr>
            </a:tbl>
          </a:graphicData>
        </a:graphic>
      </p:graphicFrame>
    </p:spTree>
    <p:extLst>
      <p:ext uri="{BB962C8B-B14F-4D97-AF65-F5344CB8AC3E}">
        <p14:creationId xmlns:p14="http://schemas.microsoft.com/office/powerpoint/2010/main" val="78947311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DANH TỪ</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8883865"/>
              </p:ext>
            </p:extLst>
          </p:nvPr>
        </p:nvGraphicFramePr>
        <p:xfrm>
          <a:off x="0" y="914400"/>
          <a:ext cx="8991600" cy="7745017"/>
        </p:xfrm>
        <a:graphic>
          <a:graphicData uri="http://schemas.openxmlformats.org/drawingml/2006/table">
            <a:tbl>
              <a:tblPr firstRow="1" bandRow="1">
                <a:tableStyleId>{5C22544A-7EE6-4342-B048-85BDC9FD1C3A}</a:tableStyleId>
              </a:tblPr>
              <a:tblGrid>
                <a:gridCol w="4335236"/>
                <a:gridCol w="4656364"/>
              </a:tblGrid>
              <a:tr h="582218">
                <a:tc>
                  <a:txBody>
                    <a:bodyPr/>
                    <a:lstStyle/>
                    <a:p>
                      <a:r>
                        <a:rPr lang="en-US" sz="2400" dirty="0" err="1" smtClean="0"/>
                        <a:t>Danh</a:t>
                      </a:r>
                      <a:r>
                        <a:rPr lang="en-US" sz="2400" dirty="0" smtClean="0"/>
                        <a:t> </a:t>
                      </a:r>
                      <a:r>
                        <a:rPr lang="en-US" sz="2400" dirty="0" err="1" smtClean="0"/>
                        <a:t>từ</a:t>
                      </a:r>
                      <a:r>
                        <a:rPr lang="en-US" sz="2400" dirty="0" smtClean="0"/>
                        <a:t> </a:t>
                      </a:r>
                      <a:r>
                        <a:rPr lang="en-US" sz="2400" dirty="0" err="1" smtClean="0"/>
                        <a:t>đếm</a:t>
                      </a:r>
                      <a:r>
                        <a:rPr lang="en-US" sz="2400" dirty="0" smtClean="0"/>
                        <a:t> </a:t>
                      </a:r>
                      <a:r>
                        <a:rPr lang="en-US" sz="2400" dirty="0" err="1" smtClean="0"/>
                        <a:t>được</a:t>
                      </a:r>
                      <a:endParaRPr lang="en-US" sz="2400" dirty="0"/>
                    </a:p>
                  </a:txBody>
                  <a:tcPr/>
                </a:tc>
                <a:tc>
                  <a:txBody>
                    <a:bodyPr/>
                    <a:lstStyle/>
                    <a:p>
                      <a:r>
                        <a:rPr lang="en-US" sz="2400" dirty="0" err="1" smtClean="0"/>
                        <a:t>Danh</a:t>
                      </a:r>
                      <a:r>
                        <a:rPr lang="en-US" sz="2400" dirty="0" smtClean="0"/>
                        <a:t> </a:t>
                      </a:r>
                      <a:r>
                        <a:rPr lang="en-US" sz="2400" dirty="0" err="1" smtClean="0"/>
                        <a:t>từ</a:t>
                      </a:r>
                      <a:r>
                        <a:rPr lang="en-US" sz="2400" dirty="0" smtClean="0"/>
                        <a:t> </a:t>
                      </a:r>
                      <a:r>
                        <a:rPr lang="en-US" sz="2400" dirty="0" err="1" smtClean="0"/>
                        <a:t>không</a:t>
                      </a:r>
                      <a:r>
                        <a:rPr lang="en-US" sz="2400" dirty="0" smtClean="0"/>
                        <a:t> </a:t>
                      </a:r>
                      <a:r>
                        <a:rPr lang="en-US" sz="2400" dirty="0" err="1" smtClean="0"/>
                        <a:t>đếm</a:t>
                      </a:r>
                      <a:r>
                        <a:rPr lang="en-US" sz="2400" dirty="0" smtClean="0"/>
                        <a:t> </a:t>
                      </a:r>
                      <a:r>
                        <a:rPr lang="en-US" sz="2400" dirty="0" err="1" smtClean="0"/>
                        <a:t>được</a:t>
                      </a:r>
                      <a:endParaRPr lang="en-US" sz="2400" dirty="0"/>
                    </a:p>
                  </a:txBody>
                  <a:tcPr/>
                </a:tc>
              </a:tr>
              <a:tr h="5650942">
                <a:tc>
                  <a:txBody>
                    <a:bodyPr/>
                    <a:lstStyle/>
                    <a:p>
                      <a:r>
                        <a:rPr lang="vi-VN" sz="2400" kern="1200" dirty="0" smtClean="0">
                          <a:solidFill>
                            <a:schemeClr val="dk1"/>
                          </a:solidFill>
                          <a:effectLst/>
                          <a:latin typeface="+mn-lt"/>
                          <a:ea typeface="+mn-ea"/>
                          <a:cs typeface="+mn-cs"/>
                        </a:rPr>
                        <a:t>- Có thể ở </a:t>
                      </a:r>
                      <a:r>
                        <a:rPr lang="vi-VN" sz="2400" kern="1200" dirty="0" smtClean="0">
                          <a:solidFill>
                            <a:srgbClr val="FF0000"/>
                          </a:solidFill>
                          <a:effectLst/>
                          <a:latin typeface="+mn-lt"/>
                          <a:ea typeface="+mn-ea"/>
                          <a:cs typeface="+mn-cs"/>
                        </a:rPr>
                        <a:t>số nhiều</a:t>
                      </a:r>
                      <a:r>
                        <a:rPr lang="vi-VN" sz="2400" kern="1200" dirty="0" smtClean="0">
                          <a:solidFill>
                            <a:schemeClr val="dk1"/>
                          </a:solidFill>
                          <a:effectLst/>
                          <a:latin typeface="+mn-lt"/>
                          <a:ea typeface="+mn-ea"/>
                          <a:cs typeface="+mn-cs"/>
                        </a:rPr>
                        <a:t>, chẳng hạn như: a day, many days. </a:t>
                      </a:r>
                      <a:endParaRPr lang="en-US" sz="2400" kern="1200" dirty="0" smtClean="0">
                        <a:solidFill>
                          <a:schemeClr val="dk1"/>
                        </a:solidFill>
                        <a:effectLst/>
                        <a:latin typeface="+mn-lt"/>
                        <a:ea typeface="+mn-ea"/>
                        <a:cs typeface="+mn-cs"/>
                      </a:endParaRPr>
                    </a:p>
                    <a:p>
                      <a:r>
                        <a:rPr lang="vi-VN" sz="2400" kern="1200" dirty="0" smtClean="0">
                          <a:solidFill>
                            <a:schemeClr val="dk1"/>
                          </a:solidFill>
                          <a:effectLst/>
                          <a:latin typeface="+mn-lt"/>
                          <a:ea typeface="+mn-ea"/>
                          <a:cs typeface="+mn-cs"/>
                        </a:rPr>
                        <a:t>- Có thể theo sau một số đếm, a/an hoặc some (một vài).   </a:t>
                      </a:r>
                      <a:endParaRPr lang="en-US" sz="2400" kern="1200" dirty="0" smtClean="0">
                        <a:solidFill>
                          <a:schemeClr val="dk1"/>
                        </a:solidFill>
                        <a:effectLst/>
                        <a:latin typeface="+mn-lt"/>
                        <a:ea typeface="+mn-ea"/>
                        <a:cs typeface="+mn-cs"/>
                      </a:endParaRPr>
                    </a:p>
                    <a:p>
                      <a:r>
                        <a:rPr lang="vi-VN" sz="2400" kern="1200" dirty="0" smtClean="0">
                          <a:solidFill>
                            <a:schemeClr val="dk1"/>
                          </a:solidFill>
                          <a:effectLst/>
                          <a:latin typeface="+mn-lt"/>
                          <a:ea typeface="+mn-ea"/>
                          <a:cs typeface="+mn-cs"/>
                        </a:rPr>
                        <a:t>2/ Đặc điểm của danh từ không đếm được: </a:t>
                      </a:r>
                      <a:endParaRPr lang="en-US" sz="2400" kern="1200" dirty="0" smtClean="0">
                        <a:solidFill>
                          <a:schemeClr val="dk1"/>
                        </a:solidFill>
                        <a:effectLst/>
                        <a:latin typeface="+mn-lt"/>
                        <a:ea typeface="+mn-ea"/>
                        <a:cs typeface="+mn-cs"/>
                      </a:endParaRPr>
                    </a:p>
                    <a:p>
                      <a:r>
                        <a:rPr lang="vi-VN" sz="2400" kern="1200" dirty="0" smtClean="0">
                          <a:solidFill>
                            <a:schemeClr val="dk1"/>
                          </a:solidFill>
                          <a:effectLst/>
                          <a:latin typeface="+mn-lt"/>
                          <a:ea typeface="+mn-ea"/>
                          <a:cs typeface="+mn-cs"/>
                        </a:rPr>
                        <a:t>- Chỉ những gì không đếm được hoặc những gì có tính cách trừu tượng:</a:t>
                      </a:r>
                      <a:r>
                        <a:rPr lang="vi-VN" sz="2400" kern="1200" baseline="0" dirty="0" smtClean="0">
                          <a:solidFill>
                            <a:schemeClr val="dk1"/>
                          </a:solidFill>
                          <a:effectLst/>
                          <a:latin typeface="+mn-lt"/>
                          <a:ea typeface="+mn-ea"/>
                          <a:cs typeface="+mn-cs"/>
                        </a:rPr>
                        <a:t> </a:t>
                      </a:r>
                      <a:r>
                        <a:rPr lang="vi-VN" sz="2400" kern="1200" dirty="0" smtClean="0">
                          <a:solidFill>
                            <a:schemeClr val="dk1"/>
                          </a:solidFill>
                          <a:effectLst/>
                          <a:latin typeface="+mn-lt"/>
                          <a:ea typeface="+mn-ea"/>
                          <a:cs typeface="+mn-cs"/>
                        </a:rPr>
                        <a:t>Money (tiền bạc), weather (thời tiết), nature (thiên nhiên) … </a:t>
                      </a:r>
                      <a:endParaRPr lang="en-US" sz="2400" kern="1200" dirty="0" smtClean="0">
                        <a:solidFill>
                          <a:schemeClr val="dk1"/>
                        </a:solidFill>
                        <a:effectLst/>
                        <a:latin typeface="+mn-lt"/>
                        <a:ea typeface="+mn-ea"/>
                        <a:cs typeface="+mn-cs"/>
                      </a:endParaRPr>
                    </a:p>
                    <a:p>
                      <a:r>
                        <a:rPr lang="vi-VN" sz="2400" kern="1200" dirty="0" smtClean="0">
                          <a:solidFill>
                            <a:schemeClr val="dk1"/>
                          </a:solidFill>
                          <a:effectLst/>
                          <a:latin typeface="+mn-lt"/>
                          <a:ea typeface="+mn-ea"/>
                          <a:cs typeface="+mn-cs"/>
                        </a:rPr>
                        <a:t>- Không thể ở số nhiều. </a:t>
                      </a:r>
                      <a:endParaRPr lang="en-US" sz="2400" kern="1200" dirty="0" smtClean="0">
                        <a:solidFill>
                          <a:schemeClr val="dk1"/>
                        </a:solidFill>
                        <a:effectLst/>
                        <a:latin typeface="+mn-lt"/>
                        <a:ea typeface="+mn-ea"/>
                        <a:cs typeface="+mn-cs"/>
                      </a:endParaRPr>
                    </a:p>
                    <a:p>
                      <a:r>
                        <a:rPr lang="vi-VN" sz="2400" kern="1200" dirty="0" smtClean="0">
                          <a:solidFill>
                            <a:schemeClr val="dk1"/>
                          </a:solidFill>
                          <a:effectLst/>
                          <a:latin typeface="+mn-lt"/>
                          <a:ea typeface="+mn-ea"/>
                          <a:cs typeface="+mn-cs"/>
                        </a:rPr>
                        <a:t>- Có thể theo sau some. </a:t>
                      </a:r>
                      <a:endParaRPr lang="en-US" sz="2400" kern="1200" dirty="0" smtClean="0">
                        <a:solidFill>
                          <a:schemeClr val="dk1"/>
                        </a:solidFill>
                        <a:effectLst/>
                        <a:latin typeface="+mn-lt"/>
                        <a:ea typeface="+mn-ea"/>
                        <a:cs typeface="+mn-cs"/>
                      </a:endParaRPr>
                    </a:p>
                    <a:p>
                      <a:endParaRPr lang="en-US" sz="2400" dirty="0"/>
                    </a:p>
                  </a:txBody>
                  <a:tcPr/>
                </a:tc>
                <a:tc>
                  <a:txBody>
                    <a:bodyPr/>
                    <a:lstStyle/>
                    <a:p>
                      <a:pPr marL="342900" indent="-342900">
                        <a:buFontTx/>
                        <a:buChar char="-"/>
                      </a:pPr>
                      <a:r>
                        <a:rPr lang="en-US" sz="2400" kern="1200" dirty="0" smtClean="0">
                          <a:solidFill>
                            <a:srgbClr val="FF0000"/>
                          </a:solidFill>
                          <a:effectLst/>
                          <a:latin typeface="+mn-lt"/>
                          <a:ea typeface="+mn-ea"/>
                          <a:cs typeface="+mn-cs"/>
                        </a:rPr>
                        <a:t>K</a:t>
                      </a:r>
                      <a:r>
                        <a:rPr lang="vi-VN" sz="2400" kern="1200" dirty="0" smtClean="0">
                          <a:solidFill>
                            <a:srgbClr val="FF0000"/>
                          </a:solidFill>
                          <a:effectLst/>
                          <a:latin typeface="+mn-lt"/>
                          <a:ea typeface="+mn-ea"/>
                          <a:cs typeface="+mn-cs"/>
                        </a:rPr>
                        <a:t>hông</a:t>
                      </a:r>
                      <a:r>
                        <a:rPr lang="vi-VN" sz="2400" kern="1200" dirty="0" smtClean="0">
                          <a:solidFill>
                            <a:schemeClr val="dk1"/>
                          </a:solidFill>
                          <a:effectLst/>
                          <a:latin typeface="+mn-lt"/>
                          <a:ea typeface="+mn-ea"/>
                          <a:cs typeface="+mn-cs"/>
                        </a:rPr>
                        <a:t> có dạng số nhiều. Không dùng a, có thể dùng </a:t>
                      </a:r>
                      <a:r>
                        <a:rPr lang="vi-VN" sz="2400" kern="1200" dirty="0" smtClean="0">
                          <a:solidFill>
                            <a:srgbClr val="FF0000"/>
                          </a:solidFill>
                          <a:effectLst/>
                          <a:latin typeface="+mn-lt"/>
                          <a:ea typeface="+mn-ea"/>
                          <a:cs typeface="+mn-cs"/>
                        </a:rPr>
                        <a:t>some</a:t>
                      </a:r>
                      <a:r>
                        <a:rPr lang="vi-VN" sz="2400" kern="1200" dirty="0" smtClean="0">
                          <a:solidFill>
                            <a:schemeClr val="dk1"/>
                          </a:solidFill>
                          <a:effectLst/>
                          <a:latin typeface="+mn-lt"/>
                          <a:ea typeface="+mn-ea"/>
                          <a:cs typeface="+mn-cs"/>
                        </a:rPr>
                        <a:t> và </a:t>
                      </a:r>
                      <a:r>
                        <a:rPr lang="vi-VN" sz="2400" kern="1200" dirty="0" smtClean="0">
                          <a:solidFill>
                            <a:srgbClr val="FF0000"/>
                          </a:solidFill>
                          <a:effectLst/>
                          <a:latin typeface="+mn-lt"/>
                          <a:ea typeface="+mn-ea"/>
                          <a:cs typeface="+mn-cs"/>
                        </a:rPr>
                        <a:t>any.</a:t>
                      </a:r>
                    </a:p>
                    <a:p>
                      <a:pPr marL="342900" indent="-342900">
                        <a:buFontTx/>
                        <a:buChar char="-"/>
                      </a:pPr>
                      <a:r>
                        <a:rPr lang="vi-VN" sz="2400" kern="1200" dirty="0" smtClean="0">
                          <a:solidFill>
                            <a:schemeClr val="dk1"/>
                          </a:solidFill>
                          <a:effectLst/>
                          <a:latin typeface="+mn-lt"/>
                          <a:ea typeface="+mn-ea"/>
                          <a:cs typeface="+mn-cs"/>
                        </a:rPr>
                        <a:t>Động từ chia với nó ở dạng </a:t>
                      </a:r>
                      <a:r>
                        <a:rPr lang="vi-VN" sz="2400" kern="1200" dirty="0" smtClean="0">
                          <a:solidFill>
                            <a:srgbClr val="FF0000"/>
                          </a:solidFill>
                          <a:effectLst/>
                          <a:latin typeface="+mn-lt"/>
                          <a:ea typeface="+mn-ea"/>
                          <a:cs typeface="+mn-cs"/>
                        </a:rPr>
                        <a:t>số ít.</a:t>
                      </a:r>
                    </a:p>
                    <a:p>
                      <a:r>
                        <a:rPr lang="vi-VN" sz="2400" kern="1200" dirty="0" smtClean="0">
                          <a:solidFill>
                            <a:schemeClr val="dk1"/>
                          </a:solidFill>
                          <a:effectLst/>
                          <a:latin typeface="+mn-lt"/>
                          <a:ea typeface="+mn-ea"/>
                          <a:cs typeface="+mn-cs"/>
                        </a:rPr>
                        <a:t>1/ Danh từ không đếm được thường gặp: Bread (bánh mì), cream (kem), gold (vàng), paper (giấy), tea (trà), beer (bia), dust (bụi), water (nước), cloth (vải), gin (rượu gin), jam (mứt), soap (xà bông)</a:t>
                      </a:r>
                    </a:p>
                    <a:p>
                      <a:r>
                        <a:rPr lang="vi-VN" sz="2400" kern="1200" dirty="0" smtClean="0">
                          <a:solidFill>
                            <a:schemeClr val="dk1"/>
                          </a:solidFill>
                          <a:effectLst/>
                          <a:latin typeface="+mn-lt"/>
                          <a:ea typeface="+mn-ea"/>
                          <a:cs typeface="+mn-cs"/>
                        </a:rPr>
                        <a:t> 2/ Danh từ trừu tượng</a:t>
                      </a:r>
                      <a:r>
                        <a:rPr lang="en-US" sz="2400" kern="1200" dirty="0" smtClean="0">
                          <a:solidFill>
                            <a:schemeClr val="dk1"/>
                          </a:solidFill>
                          <a:effectLst/>
                          <a:latin typeface="+mn-lt"/>
                          <a:ea typeface="+mn-ea"/>
                          <a:cs typeface="+mn-cs"/>
                        </a:rPr>
                        <a:t>:</a:t>
                      </a:r>
                      <a:r>
                        <a:rPr lang="en-US" sz="2400" kern="1200" baseline="0" dirty="0" smtClean="0">
                          <a:solidFill>
                            <a:schemeClr val="dk1"/>
                          </a:solidFill>
                          <a:effectLst/>
                          <a:latin typeface="+mn-lt"/>
                          <a:ea typeface="+mn-ea"/>
                          <a:cs typeface="+mn-cs"/>
                        </a:rPr>
                        <a:t> </a:t>
                      </a:r>
                      <a:r>
                        <a:rPr lang="en-US" sz="2800" kern="1200" baseline="0" dirty="0" smtClean="0">
                          <a:solidFill>
                            <a:schemeClr val="dk1"/>
                          </a:solidFill>
                          <a:effectLst/>
                          <a:latin typeface="Times"/>
                          <a:ea typeface="+mn-ea"/>
                          <a:cs typeface="Times"/>
                        </a:rPr>
                        <a:t>furniture (</a:t>
                      </a:r>
                      <a:r>
                        <a:rPr lang="en-US" sz="2800" kern="1200" baseline="0" dirty="0" err="1" smtClean="0">
                          <a:solidFill>
                            <a:schemeClr val="dk1"/>
                          </a:solidFill>
                          <a:effectLst/>
                          <a:latin typeface="Times"/>
                          <a:ea typeface="+mn-ea"/>
                          <a:cs typeface="Times"/>
                        </a:rPr>
                        <a:t>đồ</a:t>
                      </a:r>
                      <a:r>
                        <a:rPr lang="en-US" sz="2800" kern="1200" baseline="0" dirty="0" smtClean="0">
                          <a:solidFill>
                            <a:schemeClr val="dk1"/>
                          </a:solidFill>
                          <a:effectLst/>
                          <a:latin typeface="Times"/>
                          <a:ea typeface="+mn-ea"/>
                          <a:cs typeface="Times"/>
                        </a:rPr>
                        <a:t> </a:t>
                      </a:r>
                      <a:r>
                        <a:rPr lang="en-US" sz="2800" kern="1200" baseline="0" dirty="0" err="1" smtClean="0">
                          <a:solidFill>
                            <a:schemeClr val="dk1"/>
                          </a:solidFill>
                          <a:effectLst/>
                          <a:latin typeface="Times"/>
                          <a:ea typeface="+mn-ea"/>
                          <a:cs typeface="Times"/>
                        </a:rPr>
                        <a:t>đạc</a:t>
                      </a:r>
                      <a:r>
                        <a:rPr lang="en-US" sz="2800" kern="1200" baseline="0" dirty="0" smtClean="0">
                          <a:solidFill>
                            <a:schemeClr val="dk1"/>
                          </a:solidFill>
                          <a:effectLst/>
                          <a:latin typeface="Times"/>
                          <a:ea typeface="+mn-ea"/>
                          <a:cs typeface="Times"/>
                        </a:rPr>
                        <a:t>)</a:t>
                      </a:r>
                      <a:r>
                        <a:rPr lang="en-US" sz="2400" kern="1200" baseline="0" dirty="0" smtClean="0">
                          <a:solidFill>
                            <a:schemeClr val="dk1"/>
                          </a:solidFill>
                          <a:effectLst/>
                          <a:latin typeface="+mn-lt"/>
                          <a:ea typeface="+mn-ea"/>
                          <a:cs typeface="+mn-cs"/>
                        </a:rPr>
                        <a:t>  </a:t>
                      </a:r>
                      <a:r>
                        <a:rPr lang="vi-VN" sz="2400" kern="1200" dirty="0" smtClean="0">
                          <a:solidFill>
                            <a:schemeClr val="dk1"/>
                          </a:solidFill>
                          <a:effectLst/>
                          <a:latin typeface="+mn-lt"/>
                          <a:ea typeface="+mn-ea"/>
                          <a:cs typeface="+mn-cs"/>
                        </a:rPr>
                        <a:t>knowledge (kiến thức), death (cái chết), hope (niềm hy vọng), mercy (lòng nhân từ), pity (sự tội nghiệp), work (công việc) ...   </a:t>
                      </a:r>
                      <a:endParaRPr lang="en-US" sz="2400" kern="1200" dirty="0" smtClean="0">
                        <a:solidFill>
                          <a:schemeClr val="dk1"/>
                        </a:solidFill>
                        <a:effectLst/>
                        <a:latin typeface="+mn-lt"/>
                        <a:ea typeface="+mn-ea"/>
                        <a:cs typeface="+mn-cs"/>
                      </a:endParaRPr>
                    </a:p>
                    <a:p>
                      <a:endParaRPr lang="en-US" sz="2400" dirty="0"/>
                    </a:p>
                  </a:txBody>
                  <a:tcPr/>
                </a:tc>
              </a:tr>
            </a:tbl>
          </a:graphicData>
        </a:graphic>
      </p:graphicFrame>
    </p:spTree>
    <p:extLst>
      <p:ext uri="{BB962C8B-B14F-4D97-AF65-F5344CB8AC3E}">
        <p14:creationId xmlns:p14="http://schemas.microsoft.com/office/powerpoint/2010/main" val="385919698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a:bodyPr>
          <a:lstStyle/>
          <a:p>
            <a:r>
              <a:rPr lang="vi-VN" sz="2400" b="1" dirty="0"/>
              <a:t>GERUND (Verb-ing)</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6432984"/>
              </p:ext>
            </p:extLst>
          </p:nvPr>
        </p:nvGraphicFramePr>
        <p:xfrm>
          <a:off x="457200" y="533400"/>
          <a:ext cx="8229600" cy="6248400"/>
        </p:xfrm>
        <a:graphic>
          <a:graphicData uri="http://schemas.openxmlformats.org/drawingml/2006/table">
            <a:tbl>
              <a:tblPr firstRow="1" bandRow="1">
                <a:tableStyleId>{5C22544A-7EE6-4342-B048-85BDC9FD1C3A}</a:tableStyleId>
              </a:tblPr>
              <a:tblGrid>
                <a:gridCol w="4267200"/>
                <a:gridCol w="3962400"/>
              </a:tblGrid>
              <a:tr h="6248400">
                <a:tc>
                  <a:txBody>
                    <a:bodyPr/>
                    <a:lstStyle/>
                    <a:p>
                      <a:r>
                        <a:rPr lang="vi-VN" sz="2000" dirty="0" smtClean="0">
                          <a:solidFill>
                            <a:srgbClr val="1F497D"/>
                          </a:solidFill>
                        </a:rPr>
                        <a:t>Sau những động từ sau + V-ing</a:t>
                      </a:r>
                      <a:endParaRPr lang="en-US" sz="2000" dirty="0" smtClean="0">
                        <a:solidFill>
                          <a:srgbClr val="1F497D"/>
                        </a:solidFill>
                      </a:endParaRPr>
                    </a:p>
                    <a:p>
                      <a:r>
                        <a:rPr lang="vi-VN" sz="2000" dirty="0" smtClean="0"/>
                        <a:t>admit</a:t>
                      </a:r>
                      <a:endParaRPr lang="en-US" sz="2000" dirty="0" smtClean="0"/>
                    </a:p>
                    <a:p>
                      <a:r>
                        <a:rPr lang="vi-VN" sz="2000" dirty="0" smtClean="0"/>
                        <a:t>escape</a:t>
                      </a:r>
                      <a:endParaRPr lang="en-US" sz="2000" dirty="0" smtClean="0"/>
                    </a:p>
                    <a:p>
                      <a:r>
                        <a:rPr lang="vi-VN" sz="2000" dirty="0" smtClean="0"/>
                        <a:t>appreciate</a:t>
                      </a:r>
                      <a:endParaRPr lang="en-US" sz="2000" dirty="0" smtClean="0"/>
                    </a:p>
                    <a:p>
                      <a:r>
                        <a:rPr lang="vi-VN" sz="2000" dirty="0" smtClean="0">
                          <a:solidFill>
                            <a:schemeClr val="bg1"/>
                          </a:solidFill>
                        </a:rPr>
                        <a:t>keep</a:t>
                      </a:r>
                      <a:endParaRPr lang="en-US" sz="2000" dirty="0" smtClean="0">
                        <a:solidFill>
                          <a:schemeClr val="bg1"/>
                        </a:solidFill>
                      </a:endParaRPr>
                    </a:p>
                    <a:p>
                      <a:r>
                        <a:rPr lang="vi-VN" sz="2000" dirty="0" smtClean="0">
                          <a:solidFill>
                            <a:schemeClr val="bg1"/>
                          </a:solidFill>
                        </a:rPr>
                        <a:t>avoid</a:t>
                      </a:r>
                      <a:endParaRPr lang="en-US" sz="2000" dirty="0" smtClean="0">
                        <a:solidFill>
                          <a:schemeClr val="bg1"/>
                        </a:solidFill>
                      </a:endParaRPr>
                    </a:p>
                    <a:p>
                      <a:r>
                        <a:rPr lang="vi-VN" sz="2000" dirty="0" smtClean="0">
                          <a:solidFill>
                            <a:schemeClr val="bg1"/>
                          </a:solidFill>
                        </a:rPr>
                        <a:t>mind</a:t>
                      </a:r>
                      <a:endParaRPr lang="en-US" sz="2000" dirty="0" smtClean="0">
                        <a:solidFill>
                          <a:schemeClr val="bg1"/>
                        </a:solidFill>
                      </a:endParaRPr>
                    </a:p>
                    <a:p>
                      <a:r>
                        <a:rPr lang="vi-VN" sz="2000" dirty="0" smtClean="0">
                          <a:solidFill>
                            <a:schemeClr val="bg1"/>
                          </a:solidFill>
                        </a:rPr>
                        <a:t>consider</a:t>
                      </a:r>
                      <a:endParaRPr lang="en-US" sz="2000" dirty="0" smtClean="0">
                        <a:solidFill>
                          <a:schemeClr val="bg1"/>
                        </a:solidFill>
                      </a:endParaRPr>
                    </a:p>
                    <a:p>
                      <a:r>
                        <a:rPr lang="vi-VN" sz="2000" dirty="0" smtClean="0">
                          <a:solidFill>
                            <a:schemeClr val="bg1"/>
                          </a:solidFill>
                        </a:rPr>
                        <a:t>miss</a:t>
                      </a:r>
                      <a:endParaRPr lang="en-US" sz="2000" dirty="0" smtClean="0">
                        <a:solidFill>
                          <a:schemeClr val="bg1"/>
                        </a:solidFill>
                      </a:endParaRPr>
                    </a:p>
                    <a:p>
                      <a:r>
                        <a:rPr lang="vi-VN" sz="2000" dirty="0" smtClean="0">
                          <a:solidFill>
                            <a:schemeClr val="bg1"/>
                          </a:solidFill>
                        </a:rPr>
                        <a:t>delay</a:t>
                      </a:r>
                      <a:endParaRPr lang="en-US" sz="2000" dirty="0" smtClean="0">
                        <a:solidFill>
                          <a:schemeClr val="bg1"/>
                        </a:solidFill>
                      </a:endParaRPr>
                    </a:p>
                    <a:p>
                      <a:r>
                        <a:rPr lang="vi-VN" sz="2000" dirty="0" smtClean="0">
                          <a:solidFill>
                            <a:schemeClr val="bg1"/>
                          </a:solidFill>
                        </a:rPr>
                        <a:t>postpone</a:t>
                      </a:r>
                      <a:endParaRPr lang="en-US" sz="2000" dirty="0" smtClean="0">
                        <a:solidFill>
                          <a:schemeClr val="bg1"/>
                        </a:solidFill>
                      </a:endParaRPr>
                    </a:p>
                    <a:p>
                      <a:r>
                        <a:rPr lang="vi-VN" sz="2000" dirty="0" smtClean="0">
                          <a:solidFill>
                            <a:schemeClr val="bg1"/>
                          </a:solidFill>
                        </a:rPr>
                        <a:t>deny</a:t>
                      </a:r>
                      <a:endParaRPr lang="en-US" sz="2000" dirty="0" smtClean="0">
                        <a:solidFill>
                          <a:schemeClr val="bg1"/>
                        </a:solidFill>
                      </a:endParaRPr>
                    </a:p>
                    <a:p>
                      <a:r>
                        <a:rPr lang="vi-VN" sz="2000" dirty="0" smtClean="0">
                          <a:solidFill>
                            <a:schemeClr val="bg1"/>
                          </a:solidFill>
                        </a:rPr>
                        <a:t>practise</a:t>
                      </a:r>
                      <a:endParaRPr lang="en-US" sz="2000" dirty="0" smtClean="0">
                        <a:solidFill>
                          <a:schemeClr val="bg1"/>
                        </a:solidFill>
                      </a:endParaRPr>
                    </a:p>
                    <a:p>
                      <a:r>
                        <a:rPr lang="vi-VN" sz="2000" dirty="0" smtClean="0">
                          <a:solidFill>
                            <a:schemeClr val="bg1"/>
                          </a:solidFill>
                        </a:rPr>
                        <a:t>detest</a:t>
                      </a:r>
                      <a:endParaRPr lang="en-US" sz="2000" dirty="0" smtClean="0">
                        <a:solidFill>
                          <a:schemeClr val="bg1"/>
                        </a:solidFill>
                      </a:endParaRPr>
                    </a:p>
                    <a:p>
                      <a:r>
                        <a:rPr lang="vi-VN" sz="2000" dirty="0" smtClean="0">
                          <a:solidFill>
                            <a:schemeClr val="bg1"/>
                          </a:solidFill>
                        </a:rPr>
                        <a:t>recollect</a:t>
                      </a:r>
                      <a:endParaRPr lang="en-US" sz="2000" dirty="0" smtClean="0">
                        <a:solidFill>
                          <a:schemeClr val="bg1"/>
                        </a:solidFill>
                      </a:endParaRPr>
                    </a:p>
                    <a:p>
                      <a:r>
                        <a:rPr lang="vi-VN" sz="2000" dirty="0" smtClean="0">
                          <a:solidFill>
                            <a:schemeClr val="bg1"/>
                          </a:solidFill>
                        </a:rPr>
                        <a:t>dislike</a:t>
                      </a:r>
                      <a:endParaRPr lang="en-US" sz="2000" dirty="0" smtClean="0">
                        <a:solidFill>
                          <a:schemeClr val="bg1"/>
                        </a:solidFill>
                      </a:endParaRPr>
                    </a:p>
                    <a:p>
                      <a:r>
                        <a:rPr lang="vi-VN" sz="2000" dirty="0" smtClean="0">
                          <a:solidFill>
                            <a:schemeClr val="bg1"/>
                          </a:solidFill>
                        </a:rPr>
                        <a:t>risk</a:t>
                      </a:r>
                      <a:endParaRPr lang="en-US" sz="2000" dirty="0" smtClean="0">
                        <a:solidFill>
                          <a:schemeClr val="bg1"/>
                        </a:solidFill>
                      </a:endParaRPr>
                    </a:p>
                    <a:p>
                      <a:r>
                        <a:rPr lang="vi-VN" sz="2000" dirty="0" smtClean="0">
                          <a:solidFill>
                            <a:schemeClr val="bg1"/>
                          </a:solidFill>
                        </a:rPr>
                        <a:t>enjoy</a:t>
                      </a:r>
                      <a:endParaRPr lang="en-US" sz="2000" dirty="0" smtClean="0">
                        <a:solidFill>
                          <a:schemeClr val="bg1"/>
                        </a:solidFill>
                      </a:endParaRPr>
                    </a:p>
                    <a:p>
                      <a:r>
                        <a:rPr lang="vi-VN" sz="2000" dirty="0" smtClean="0"/>
                        <a:t>suggest</a:t>
                      </a:r>
                      <a:endParaRPr lang="en-US" sz="2000" dirty="0" smtClean="0"/>
                    </a:p>
                    <a:p>
                      <a:r>
                        <a:rPr lang="en-US" sz="2000" i="1" dirty="0" err="1" smtClean="0">
                          <a:solidFill>
                            <a:srgbClr val="1F497D"/>
                          </a:solidFill>
                        </a:rPr>
                        <a:t>Ví</a:t>
                      </a:r>
                      <a:r>
                        <a:rPr lang="en-US" sz="2000" i="1" dirty="0" smtClean="0">
                          <a:solidFill>
                            <a:srgbClr val="1F497D"/>
                          </a:solidFill>
                        </a:rPr>
                        <a:t> </a:t>
                      </a:r>
                      <a:r>
                        <a:rPr lang="en-US" sz="2000" i="1" dirty="0" err="1" smtClean="0">
                          <a:solidFill>
                            <a:srgbClr val="1F497D"/>
                          </a:solidFill>
                        </a:rPr>
                        <a:t>dụ</a:t>
                      </a:r>
                      <a:r>
                        <a:rPr lang="en-US" sz="2000" i="1" dirty="0" smtClean="0">
                          <a:solidFill>
                            <a:srgbClr val="1F497D"/>
                          </a:solidFill>
                        </a:rPr>
                        <a:t>: Do you enjoy using a computer?</a:t>
                      </a:r>
                      <a:endParaRPr lang="en-US" sz="2000" i="1" dirty="0">
                        <a:solidFill>
                          <a:srgbClr val="1F497D"/>
                        </a:solidFill>
                      </a:endParaRPr>
                    </a:p>
                  </a:txBody>
                  <a:tcPr/>
                </a:tc>
                <a:tc>
                  <a:txBody>
                    <a:bodyPr/>
                    <a:lstStyle/>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thưà nhận</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thoát, trốn thoát</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tán thưởng, cảm kích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tiếp tục</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tránh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quan tâm, bận tâm</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xem xét</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nhỡ</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trì hoãn</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trì hoãn</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chối</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thực tập</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ghét</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hồi tưởng lại</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không thích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liều lĩnh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thưởng thức, thích</a:t>
                      </a:r>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vi-VN" sz="2000" dirty="0" smtClean="0"/>
                        <a:t>đề nghị</a:t>
                      </a:r>
                      <a:endParaRPr lang="en-US" sz="2000" dirty="0" smtClean="0"/>
                    </a:p>
                    <a:p>
                      <a:endParaRPr lang="en-US" sz="2000" dirty="0"/>
                    </a:p>
                  </a:txBody>
                  <a:tcPr/>
                </a:tc>
              </a:tr>
            </a:tbl>
          </a:graphicData>
        </a:graphic>
      </p:graphicFrame>
    </p:spTree>
    <p:extLst>
      <p:ext uri="{BB962C8B-B14F-4D97-AF65-F5344CB8AC3E}">
        <p14:creationId xmlns:p14="http://schemas.microsoft.com/office/powerpoint/2010/main" val="2748097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3200" b="1" dirty="0"/>
              <a:t>TO </a:t>
            </a:r>
            <a:r>
              <a:rPr lang="vi-VN" sz="3200" b="1" dirty="0" smtClean="0"/>
              <a:t>INFINITIVE</a:t>
            </a:r>
            <a:br>
              <a:rPr lang="vi-VN" sz="3200" b="1" dirty="0" smtClean="0"/>
            </a:br>
            <a:r>
              <a:rPr lang="vi-VN" sz="3200" b="1" dirty="0" smtClean="0"/>
              <a:t>  </a:t>
            </a:r>
            <a:r>
              <a:rPr lang="vi-VN" sz="3200" b="1" dirty="0"/>
              <a:t>Hình thức động từ nguyên mẫu có To </a:t>
            </a:r>
            <a:r>
              <a:rPr lang="en-US" sz="2800" dirty="0"/>
              <a:t/>
            </a:r>
            <a:br>
              <a:rPr lang="en-US" sz="2800" dirty="0"/>
            </a:br>
            <a:endParaRPr lang="en-US" sz="2800" dirty="0"/>
          </a:p>
        </p:txBody>
      </p:sp>
      <p:sp>
        <p:nvSpPr>
          <p:cNvPr id="3" name="Content Placeholder 2"/>
          <p:cNvSpPr>
            <a:spLocks noGrp="1"/>
          </p:cNvSpPr>
          <p:nvPr>
            <p:ph idx="1"/>
          </p:nvPr>
        </p:nvSpPr>
        <p:spPr/>
        <p:txBody>
          <a:bodyPr/>
          <a:lstStyle/>
          <a:p>
            <a:r>
              <a:rPr lang="vi-VN" dirty="0" smtClean="0">
                <a:solidFill>
                  <a:srgbClr val="FF0000"/>
                </a:solidFill>
              </a:rPr>
              <a:t>Những động từ + TO V1</a:t>
            </a:r>
          </a:p>
          <a:p>
            <a:pPr marL="0" indent="0">
              <a:buNone/>
            </a:pPr>
            <a:r>
              <a:rPr lang="vi-VN" i="1" dirty="0" smtClean="0"/>
              <a:t>afford</a:t>
            </a:r>
            <a:r>
              <a:rPr lang="vi-VN" i="1" dirty="0"/>
              <a:t>, agree, arrange, decide, demand, expect, fail, hope, intend, learn, manage, need, offer, plan, pretend, promise, refuse, threaten, want, wish, would like…</a:t>
            </a:r>
            <a:endParaRPr lang="en-US" dirty="0"/>
          </a:p>
          <a:p>
            <a:pPr marL="0" indent="0">
              <a:buNone/>
            </a:pPr>
            <a:r>
              <a:rPr lang="en-US" i="1" dirty="0" err="1" smtClean="0"/>
              <a:t>Ví</a:t>
            </a:r>
            <a:r>
              <a:rPr lang="en-US" i="1" dirty="0" smtClean="0"/>
              <a:t> </a:t>
            </a:r>
            <a:r>
              <a:rPr lang="en-US" i="1" dirty="0" err="1" smtClean="0"/>
              <a:t>dụ</a:t>
            </a:r>
            <a:r>
              <a:rPr lang="en-US" i="1" dirty="0" smtClean="0"/>
              <a:t>:</a:t>
            </a:r>
          </a:p>
          <a:p>
            <a:pPr marL="0" indent="0">
              <a:buNone/>
            </a:pPr>
            <a:r>
              <a:rPr lang="en-US" i="1" dirty="0" smtClean="0"/>
              <a:t>I can’t afford </a:t>
            </a:r>
            <a:r>
              <a:rPr lang="en-US" i="1" u="sng" dirty="0" smtClean="0"/>
              <a:t>to buy</a:t>
            </a:r>
            <a:r>
              <a:rPr lang="en-US" i="1" dirty="0" smtClean="0"/>
              <a:t> a house</a:t>
            </a:r>
          </a:p>
          <a:p>
            <a:pPr marL="0" indent="0">
              <a:buNone/>
            </a:pPr>
            <a:r>
              <a:rPr lang="en-US" i="1" dirty="0" smtClean="0"/>
              <a:t>She intends to </a:t>
            </a:r>
            <a:r>
              <a:rPr lang="en-US" i="1" u="sng" dirty="0" smtClean="0"/>
              <a:t>wait for </a:t>
            </a:r>
            <a:r>
              <a:rPr lang="en-US" i="1" dirty="0" smtClean="0"/>
              <a:t>her boy friend</a:t>
            </a:r>
            <a:endParaRPr lang="en-US" i="1" dirty="0"/>
          </a:p>
        </p:txBody>
      </p:sp>
    </p:spTree>
    <p:extLst>
      <p:ext uri="{BB962C8B-B14F-4D97-AF65-F5344CB8AC3E}">
        <p14:creationId xmlns:p14="http://schemas.microsoft.com/office/powerpoint/2010/main" val="182051155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dirty="0"/>
              <a:t>MỘT SỐ ĐỘNG TỪ CHO THEO SAU CẢ HAI HÌNH THỨC  TO INFINITIVE &amp; GERUND (VERB-ING)</a:t>
            </a:r>
            <a:r>
              <a:rPr lang="en-US" sz="2400" dirty="0"/>
              <a:t/>
            </a:r>
            <a:br>
              <a:rPr lang="en-US" sz="2400" dirty="0"/>
            </a:br>
            <a:endParaRPr lang="en-US" sz="2400" dirty="0"/>
          </a:p>
        </p:txBody>
      </p:sp>
      <p:sp>
        <p:nvSpPr>
          <p:cNvPr id="3" name="Content Placeholder 2"/>
          <p:cNvSpPr>
            <a:spLocks noGrp="1"/>
          </p:cNvSpPr>
          <p:nvPr>
            <p:ph idx="1"/>
          </p:nvPr>
        </p:nvSpPr>
        <p:spPr>
          <a:xfrm>
            <a:off x="152400" y="1066800"/>
            <a:ext cx="8686800" cy="5334000"/>
          </a:xfrm>
        </p:spPr>
        <p:txBody>
          <a:bodyPr>
            <a:normAutofit fontScale="40000" lnSpcReduction="20000"/>
          </a:bodyPr>
          <a:lstStyle/>
          <a:p>
            <a:r>
              <a:rPr lang="vi-VN" sz="5100" b="1" u="sng" dirty="0" smtClean="0"/>
              <a:t>Nhóm </a:t>
            </a:r>
            <a:r>
              <a:rPr lang="vi-VN" sz="5100" b="1" u="sng" dirty="0"/>
              <a:t>1 </a:t>
            </a:r>
            <a:r>
              <a:rPr lang="vi-VN" sz="5100" b="1" dirty="0"/>
              <a:t>:  </a:t>
            </a:r>
            <a:r>
              <a:rPr lang="vi-VN" sz="5100" b="1" i="1" dirty="0"/>
              <a:t>begin, </a:t>
            </a:r>
            <a:r>
              <a:rPr lang="vi-VN" sz="5100" b="1" i="1" dirty="0">
                <a:solidFill>
                  <a:srgbClr val="000000"/>
                </a:solidFill>
              </a:rPr>
              <a:t>start, continue</a:t>
            </a:r>
            <a:endParaRPr lang="en-US" sz="5100" b="1" dirty="0">
              <a:solidFill>
                <a:srgbClr val="000000"/>
              </a:solidFill>
            </a:endParaRPr>
          </a:p>
          <a:p>
            <a:pPr marL="0" indent="0">
              <a:buNone/>
            </a:pPr>
            <a:r>
              <a:rPr lang="vi-VN" sz="5100" dirty="0">
                <a:solidFill>
                  <a:srgbClr val="000000"/>
                </a:solidFill>
              </a:rPr>
              <a:t>(không có sự khác biệt về nghĩa)</a:t>
            </a:r>
            <a:endParaRPr lang="en-US" sz="5100" dirty="0">
              <a:solidFill>
                <a:srgbClr val="000000"/>
              </a:solidFill>
            </a:endParaRPr>
          </a:p>
          <a:p>
            <a:r>
              <a:rPr lang="vi-VN" sz="5100" b="1" u="sng" dirty="0">
                <a:solidFill>
                  <a:srgbClr val="000000"/>
                </a:solidFill>
              </a:rPr>
              <a:t>Nhóm 2 </a:t>
            </a:r>
            <a:r>
              <a:rPr lang="vi-VN" sz="5100" b="1" dirty="0">
                <a:solidFill>
                  <a:srgbClr val="000000"/>
                </a:solidFill>
              </a:rPr>
              <a:t>:   </a:t>
            </a:r>
            <a:r>
              <a:rPr lang="vi-VN" sz="5100" b="1" i="1" dirty="0">
                <a:solidFill>
                  <a:srgbClr val="000000"/>
                </a:solidFill>
              </a:rPr>
              <a:t>forget, </a:t>
            </a:r>
            <a:r>
              <a:rPr lang="vi-VN" sz="5100" b="1" i="1" dirty="0" smtClean="0">
                <a:solidFill>
                  <a:srgbClr val="000000"/>
                </a:solidFill>
              </a:rPr>
              <a:t>remember., regret</a:t>
            </a:r>
            <a:r>
              <a:rPr lang="en-US" sz="5100" b="1" dirty="0">
                <a:solidFill>
                  <a:srgbClr val="000000"/>
                </a:solidFill>
              </a:rPr>
              <a:t> </a:t>
            </a:r>
            <a:r>
              <a:rPr lang="vi-VN" sz="5100" dirty="0" smtClean="0">
                <a:solidFill>
                  <a:srgbClr val="000000"/>
                </a:solidFill>
              </a:rPr>
              <a:t>(</a:t>
            </a:r>
            <a:r>
              <a:rPr lang="vi-VN" sz="5100" dirty="0">
                <a:solidFill>
                  <a:srgbClr val="000000"/>
                </a:solidFill>
              </a:rPr>
              <a:t>phụ thuộc vào thời gian)</a:t>
            </a:r>
            <a:endParaRPr lang="en-US" sz="5100" dirty="0">
              <a:solidFill>
                <a:srgbClr val="000000"/>
              </a:solidFill>
            </a:endParaRPr>
          </a:p>
          <a:p>
            <a:pPr marL="0" indent="0">
              <a:buNone/>
            </a:pPr>
            <a:r>
              <a:rPr lang="vi-VN" sz="5100" dirty="0">
                <a:solidFill>
                  <a:srgbClr val="000000"/>
                </a:solidFill>
              </a:rPr>
              <a:t>- Nếu nhớ, quên, hối hận một việc đã xảy ra   + V-ing    (đã làm một điều gì)</a:t>
            </a:r>
            <a:endParaRPr lang="en-US" sz="5100" dirty="0">
              <a:solidFill>
                <a:srgbClr val="000000"/>
              </a:solidFill>
            </a:endParaRPr>
          </a:p>
          <a:p>
            <a:pPr marL="0" indent="0">
              <a:buNone/>
            </a:pPr>
            <a:r>
              <a:rPr lang="vi-VN" sz="5100" dirty="0">
                <a:solidFill>
                  <a:srgbClr val="000000"/>
                </a:solidFill>
              </a:rPr>
              <a:t>- Nếu nhắc nhở một việc cần thiết trong tương lai  + To infinitive    (phải làm điều gì)</a:t>
            </a:r>
            <a:endParaRPr lang="en-US" sz="5100" dirty="0">
              <a:solidFill>
                <a:srgbClr val="000000"/>
              </a:solidFill>
            </a:endParaRPr>
          </a:p>
          <a:p>
            <a:r>
              <a:rPr lang="vi-VN" sz="5100" b="1" u="sng" dirty="0">
                <a:solidFill>
                  <a:srgbClr val="000000"/>
                </a:solidFill>
              </a:rPr>
              <a:t>Nhóm 3 :</a:t>
            </a:r>
            <a:r>
              <a:rPr lang="vi-VN" sz="5100" b="1" i="1" dirty="0">
                <a:solidFill>
                  <a:srgbClr val="000000"/>
                </a:solidFill>
              </a:rPr>
              <a:t>advise, recommend, allow, permit</a:t>
            </a:r>
            <a:endParaRPr lang="en-US" sz="5100" b="1" dirty="0">
              <a:solidFill>
                <a:srgbClr val="000000"/>
              </a:solidFill>
            </a:endParaRPr>
          </a:p>
          <a:p>
            <a:pPr marL="0" indent="0">
              <a:buNone/>
            </a:pPr>
            <a:r>
              <a:rPr lang="vi-VN" sz="5100" dirty="0">
                <a:solidFill>
                  <a:srgbClr val="000000"/>
                </a:solidFill>
              </a:rPr>
              <a:t>- Nếu sau những động từ nay có tân ngữ  + To infinitive</a:t>
            </a:r>
            <a:endParaRPr lang="en-US" sz="5100" dirty="0">
              <a:solidFill>
                <a:srgbClr val="000000"/>
              </a:solidFill>
            </a:endParaRPr>
          </a:p>
          <a:p>
            <a:pPr marL="0" indent="0">
              <a:buNone/>
            </a:pPr>
            <a:r>
              <a:rPr lang="vi-VN" sz="5100" dirty="0">
                <a:solidFill>
                  <a:srgbClr val="000000"/>
                </a:solidFill>
              </a:rPr>
              <a:t>- Nếu sau những động từ nay  không có tân ngữ  + V-ing</a:t>
            </a:r>
            <a:endParaRPr lang="en-US" sz="5100" dirty="0">
              <a:solidFill>
                <a:srgbClr val="000000"/>
              </a:solidFill>
            </a:endParaRPr>
          </a:p>
          <a:p>
            <a:r>
              <a:rPr lang="vi-VN" sz="5100" b="1" u="sng" dirty="0">
                <a:solidFill>
                  <a:srgbClr val="000000"/>
                </a:solidFill>
              </a:rPr>
              <a:t>Nhóm 4</a:t>
            </a:r>
            <a:r>
              <a:rPr lang="vi-VN" sz="5100" b="1" u="sng" dirty="0" smtClean="0">
                <a:solidFill>
                  <a:srgbClr val="000000"/>
                </a:solidFill>
              </a:rPr>
              <a:t>: </a:t>
            </a:r>
            <a:r>
              <a:rPr lang="vi-VN" sz="5100" b="1" i="1" dirty="0" smtClean="0">
                <a:solidFill>
                  <a:srgbClr val="000000"/>
                </a:solidFill>
              </a:rPr>
              <a:t>need</a:t>
            </a:r>
            <a:r>
              <a:rPr lang="vi-VN" sz="5100" b="1" i="1" dirty="0">
                <a:solidFill>
                  <a:srgbClr val="000000"/>
                </a:solidFill>
              </a:rPr>
              <a:t>, want</a:t>
            </a:r>
            <a:endParaRPr lang="en-US" sz="5100" b="1" dirty="0">
              <a:solidFill>
                <a:srgbClr val="000000"/>
              </a:solidFill>
            </a:endParaRPr>
          </a:p>
          <a:p>
            <a:pPr marL="0" indent="0">
              <a:buNone/>
            </a:pPr>
            <a:r>
              <a:rPr lang="vi-VN" sz="5100" dirty="0">
                <a:solidFill>
                  <a:srgbClr val="000000"/>
                </a:solidFill>
              </a:rPr>
              <a:t>- Nếu mang nghĩa chủ động  + To infinitive</a:t>
            </a:r>
            <a:endParaRPr lang="en-US" sz="5100" dirty="0">
              <a:solidFill>
                <a:srgbClr val="000000"/>
              </a:solidFill>
            </a:endParaRPr>
          </a:p>
          <a:p>
            <a:pPr marL="0" indent="0">
              <a:buNone/>
            </a:pPr>
            <a:r>
              <a:rPr lang="vi-VN" sz="5100" dirty="0">
                <a:solidFill>
                  <a:srgbClr val="000000"/>
                </a:solidFill>
              </a:rPr>
              <a:t>- Nếu mang  nghĩa bị động    + V-ing</a:t>
            </a:r>
            <a:endParaRPr lang="en-US" sz="5100" dirty="0">
              <a:solidFill>
                <a:srgbClr val="000000"/>
              </a:solidFill>
            </a:endParaRPr>
          </a:p>
          <a:p>
            <a:r>
              <a:rPr lang="vi-VN" sz="5100" b="1" u="sng" dirty="0">
                <a:solidFill>
                  <a:srgbClr val="000000"/>
                </a:solidFill>
              </a:rPr>
              <a:t>Nhóm 5</a:t>
            </a:r>
            <a:r>
              <a:rPr lang="vi-VN" sz="5100" b="1" u="sng" dirty="0" smtClean="0">
                <a:solidFill>
                  <a:srgbClr val="000000"/>
                </a:solidFill>
              </a:rPr>
              <a:t>: </a:t>
            </a:r>
            <a:r>
              <a:rPr lang="vi-VN" sz="5100" b="1" i="1" dirty="0" smtClean="0">
                <a:solidFill>
                  <a:srgbClr val="000000"/>
                </a:solidFill>
              </a:rPr>
              <a:t>try </a:t>
            </a:r>
            <a:r>
              <a:rPr lang="vi-VN" sz="5100" b="1" i="1" dirty="0">
                <a:solidFill>
                  <a:srgbClr val="000000"/>
                </a:solidFill>
              </a:rPr>
              <a:t>, </a:t>
            </a:r>
            <a:r>
              <a:rPr lang="vi-VN" sz="5100" b="1" i="1" dirty="0" smtClean="0">
                <a:solidFill>
                  <a:srgbClr val="000000"/>
                </a:solidFill>
              </a:rPr>
              <a:t>stop</a:t>
            </a:r>
            <a:r>
              <a:rPr lang="en-US" sz="5100" b="1" dirty="0">
                <a:solidFill>
                  <a:srgbClr val="000000"/>
                </a:solidFill>
              </a:rPr>
              <a:t> </a:t>
            </a:r>
            <a:r>
              <a:rPr lang="vi-VN" sz="5100" dirty="0" smtClean="0">
                <a:solidFill>
                  <a:srgbClr val="000000"/>
                </a:solidFill>
              </a:rPr>
              <a:t>(</a:t>
            </a:r>
            <a:r>
              <a:rPr lang="vi-VN" sz="5100" dirty="0">
                <a:solidFill>
                  <a:srgbClr val="000000"/>
                </a:solidFill>
              </a:rPr>
              <a:t>khác biệt hoàn toàn về nghĩa)</a:t>
            </a:r>
            <a:endParaRPr lang="en-US" sz="5100" dirty="0">
              <a:solidFill>
                <a:srgbClr val="000000"/>
              </a:solidFill>
            </a:endParaRPr>
          </a:p>
          <a:p>
            <a:pPr marL="0" indent="0">
              <a:buNone/>
            </a:pPr>
            <a:r>
              <a:rPr lang="vi-VN" sz="5100" dirty="0">
                <a:solidFill>
                  <a:srgbClr val="000000"/>
                </a:solidFill>
              </a:rPr>
              <a:t>- Try + To infinitive   	:  cố gắng</a:t>
            </a:r>
            <a:endParaRPr lang="en-US" sz="5100" dirty="0">
              <a:solidFill>
                <a:srgbClr val="000000"/>
              </a:solidFill>
            </a:endParaRPr>
          </a:p>
          <a:p>
            <a:r>
              <a:rPr lang="vi-VN" sz="5100" dirty="0">
                <a:solidFill>
                  <a:srgbClr val="000000"/>
                </a:solidFill>
              </a:rPr>
              <a:t>- Try + V-ing               	: thử   </a:t>
            </a:r>
            <a:endParaRPr lang="en-US" sz="5100" dirty="0">
              <a:solidFill>
                <a:srgbClr val="000000"/>
              </a:solidFill>
            </a:endParaRPr>
          </a:p>
          <a:p>
            <a:pPr marL="0" indent="0">
              <a:buNone/>
            </a:pPr>
            <a:r>
              <a:rPr lang="vi-VN" sz="5100" dirty="0"/>
              <a:t>- Stop + To infinitive  	: ngừng lại để</a:t>
            </a:r>
            <a:endParaRPr lang="en-US" sz="5100" dirty="0"/>
          </a:p>
          <a:p>
            <a:pPr marL="0" indent="0">
              <a:buNone/>
            </a:pPr>
            <a:r>
              <a:rPr lang="vi-VN" sz="5100" dirty="0"/>
              <a:t>- Stop + V-ing              	: ngừng việc gì đó lại, thôi không làm … nữa</a:t>
            </a:r>
            <a:endParaRPr lang="en-US" sz="5100" dirty="0"/>
          </a:p>
          <a:p>
            <a:endParaRPr lang="en-US" dirty="0"/>
          </a:p>
        </p:txBody>
      </p:sp>
    </p:spTree>
    <p:extLst>
      <p:ext uri="{BB962C8B-B14F-4D97-AF65-F5344CB8AC3E}">
        <p14:creationId xmlns:p14="http://schemas.microsoft.com/office/powerpoint/2010/main" val="40931431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Verbs (</a:t>
            </a:r>
            <a:r>
              <a:rPr lang="en-US" dirty="0" err="1" smtClean="0"/>
              <a:t>Không</a:t>
            </a:r>
            <a:r>
              <a:rPr lang="en-US" dirty="0" smtClean="0"/>
              <a:t> </a:t>
            </a:r>
            <a:r>
              <a:rPr lang="en-US" dirty="0" err="1" smtClean="0"/>
              <a:t>sử</a:t>
            </a:r>
            <a:r>
              <a:rPr lang="en-US" dirty="0" smtClean="0"/>
              <a:t> </a:t>
            </a:r>
            <a:r>
              <a:rPr lang="en-US" dirty="0" err="1" smtClean="0"/>
              <a:t>dụng</a:t>
            </a:r>
            <a:r>
              <a:rPr lang="en-US" dirty="0" smtClean="0"/>
              <a:t> </a:t>
            </a:r>
            <a:r>
              <a:rPr lang="en-US" dirty="0" err="1" smtClean="0"/>
              <a:t>ở</a:t>
            </a:r>
            <a:r>
              <a:rPr lang="en-US" dirty="0" smtClean="0"/>
              <a:t> </a:t>
            </a:r>
            <a:r>
              <a:rPr lang="en-US" dirty="0" err="1" smtClean="0"/>
              <a:t>thời</a:t>
            </a:r>
            <a:r>
              <a:rPr lang="en-US" dirty="0" smtClean="0"/>
              <a:t> </a:t>
            </a:r>
            <a:r>
              <a:rPr lang="en-US" dirty="0" err="1" smtClean="0"/>
              <a:t>hiện</a:t>
            </a:r>
            <a:r>
              <a:rPr lang="en-US" dirty="0" smtClean="0"/>
              <a:t> </a:t>
            </a:r>
            <a:r>
              <a:rPr lang="en-US" dirty="0" err="1" smtClean="0"/>
              <a:t>tại</a:t>
            </a:r>
            <a:r>
              <a:rPr lang="en-US" dirty="0" smtClean="0"/>
              <a:t> </a:t>
            </a:r>
            <a:r>
              <a:rPr lang="en-US" dirty="0" err="1" smtClean="0"/>
              <a:t>tiếp</a:t>
            </a:r>
            <a:r>
              <a:rPr lang="en-US" dirty="0" smtClean="0"/>
              <a:t> </a:t>
            </a:r>
            <a:r>
              <a:rPr lang="en-US" dirty="0" err="1" smtClean="0"/>
              <a:t>diễn</a:t>
            </a:r>
            <a:r>
              <a:rPr lang="en-US" dirty="0" smtClean="0"/>
              <a: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3296267"/>
              </p:ext>
            </p:extLst>
          </p:nvPr>
        </p:nvGraphicFramePr>
        <p:xfrm>
          <a:off x="914400" y="1595437"/>
          <a:ext cx="7506677" cy="5090159"/>
        </p:xfrm>
        <a:graphic>
          <a:graphicData uri="http://schemas.openxmlformats.org/drawingml/2006/table">
            <a:tbl>
              <a:tblPr firstRow="1" bandRow="1">
                <a:tableStyleId>{ED083AE6-46FA-4A59-8FB0-9F97EB10719F}</a:tableStyleId>
              </a:tblPr>
              <a:tblGrid>
                <a:gridCol w="3814673"/>
                <a:gridCol w="3692004"/>
              </a:tblGrid>
              <a:tr h="500804">
                <a:tc>
                  <a:txBody>
                    <a:bodyPr/>
                    <a:lstStyle/>
                    <a:p>
                      <a:r>
                        <a:rPr lang="en-US" sz="2800" b="0" dirty="0" smtClean="0"/>
                        <a:t>appear</a:t>
                      </a:r>
                      <a:endParaRPr lang="en-US" sz="2800" b="0" dirty="0"/>
                    </a:p>
                  </a:txBody>
                  <a:tcPr/>
                </a:tc>
                <a:tc>
                  <a:txBody>
                    <a:bodyPr/>
                    <a:lstStyle/>
                    <a:p>
                      <a:r>
                        <a:rPr lang="en-US" sz="2800" b="0" dirty="0" smtClean="0"/>
                        <a:t>need </a:t>
                      </a:r>
                      <a:endParaRPr lang="en-US" sz="2800" b="0" dirty="0"/>
                    </a:p>
                  </a:txBody>
                  <a:tcPr/>
                </a:tc>
              </a:tr>
              <a:tr h="500804">
                <a:tc>
                  <a:txBody>
                    <a:bodyPr/>
                    <a:lstStyle/>
                    <a:p>
                      <a:r>
                        <a:rPr lang="en-US" sz="2800" dirty="0" smtClean="0"/>
                        <a:t>be</a:t>
                      </a:r>
                      <a:endParaRPr lang="en-US" sz="2800" dirty="0"/>
                    </a:p>
                  </a:txBody>
                  <a:tcPr/>
                </a:tc>
                <a:tc>
                  <a:txBody>
                    <a:bodyPr/>
                    <a:lstStyle/>
                    <a:p>
                      <a:r>
                        <a:rPr lang="en-US" sz="2800" dirty="0" smtClean="0"/>
                        <a:t>prefer</a:t>
                      </a:r>
                      <a:endParaRPr lang="en-US" sz="2800" dirty="0"/>
                    </a:p>
                  </a:txBody>
                  <a:tcPr/>
                </a:tc>
              </a:tr>
              <a:tr h="500804">
                <a:tc>
                  <a:txBody>
                    <a:bodyPr/>
                    <a:lstStyle/>
                    <a:p>
                      <a:r>
                        <a:rPr lang="en-US" sz="2800" dirty="0" smtClean="0"/>
                        <a:t>believe</a:t>
                      </a:r>
                      <a:endParaRPr lang="en-US" sz="2800" dirty="0"/>
                    </a:p>
                  </a:txBody>
                  <a:tcPr/>
                </a:tc>
                <a:tc>
                  <a:txBody>
                    <a:bodyPr/>
                    <a:lstStyle/>
                    <a:p>
                      <a:r>
                        <a:rPr lang="en-US" sz="2800" dirty="0" smtClean="0"/>
                        <a:t>see</a:t>
                      </a:r>
                      <a:endParaRPr lang="en-US" sz="2800" dirty="0"/>
                    </a:p>
                  </a:txBody>
                  <a:tcPr/>
                </a:tc>
              </a:tr>
              <a:tr h="500804">
                <a:tc>
                  <a:txBody>
                    <a:bodyPr/>
                    <a:lstStyle/>
                    <a:p>
                      <a:r>
                        <a:rPr lang="en-US" sz="2800" dirty="0" smtClean="0"/>
                        <a:t>belong</a:t>
                      </a:r>
                      <a:r>
                        <a:rPr lang="en-US" sz="2800" baseline="0" dirty="0" smtClean="0"/>
                        <a:t> to</a:t>
                      </a:r>
                      <a:endParaRPr lang="en-US" sz="2800" dirty="0"/>
                    </a:p>
                  </a:txBody>
                  <a:tcPr/>
                </a:tc>
                <a:tc>
                  <a:txBody>
                    <a:bodyPr/>
                    <a:lstStyle/>
                    <a:p>
                      <a:r>
                        <a:rPr lang="en-US" sz="2800" dirty="0" smtClean="0"/>
                        <a:t>seem</a:t>
                      </a:r>
                      <a:endParaRPr lang="en-US" sz="2800" dirty="0"/>
                    </a:p>
                  </a:txBody>
                  <a:tcPr/>
                </a:tc>
              </a:tr>
              <a:tr h="500804">
                <a:tc>
                  <a:txBody>
                    <a:bodyPr/>
                    <a:lstStyle/>
                    <a:p>
                      <a:r>
                        <a:rPr lang="en-US" sz="2800" dirty="0" smtClean="0"/>
                        <a:t>hate</a:t>
                      </a:r>
                      <a:endParaRPr lang="en-US" sz="2800" dirty="0"/>
                    </a:p>
                  </a:txBody>
                  <a:tcPr/>
                </a:tc>
                <a:tc>
                  <a:txBody>
                    <a:bodyPr/>
                    <a:lstStyle/>
                    <a:p>
                      <a:r>
                        <a:rPr lang="en-US" sz="2800" dirty="0" smtClean="0"/>
                        <a:t>taste</a:t>
                      </a:r>
                      <a:endParaRPr lang="en-US" sz="2800" dirty="0"/>
                    </a:p>
                  </a:txBody>
                  <a:tcPr/>
                </a:tc>
              </a:tr>
              <a:tr h="500804">
                <a:tc>
                  <a:txBody>
                    <a:bodyPr/>
                    <a:lstStyle/>
                    <a:p>
                      <a:r>
                        <a:rPr lang="en-US" sz="2800" dirty="0" smtClean="0"/>
                        <a:t>have</a:t>
                      </a:r>
                      <a:endParaRPr lang="en-US" sz="2800" dirty="0"/>
                    </a:p>
                  </a:txBody>
                  <a:tcPr/>
                </a:tc>
                <a:tc>
                  <a:txBody>
                    <a:bodyPr/>
                    <a:lstStyle/>
                    <a:p>
                      <a:r>
                        <a:rPr lang="en-US" sz="2800" dirty="0" smtClean="0"/>
                        <a:t>think</a:t>
                      </a:r>
                      <a:endParaRPr lang="en-US" sz="2800" dirty="0"/>
                    </a:p>
                  </a:txBody>
                  <a:tcPr/>
                </a:tc>
              </a:tr>
              <a:tr h="500804">
                <a:tc>
                  <a:txBody>
                    <a:bodyPr/>
                    <a:lstStyle/>
                    <a:p>
                      <a:r>
                        <a:rPr lang="en-US" sz="2800" dirty="0" smtClean="0"/>
                        <a:t>include</a:t>
                      </a:r>
                      <a:endParaRPr lang="en-US" sz="2800" dirty="0"/>
                    </a:p>
                  </a:txBody>
                  <a:tcPr/>
                </a:tc>
                <a:tc>
                  <a:txBody>
                    <a:bodyPr/>
                    <a:lstStyle/>
                    <a:p>
                      <a:r>
                        <a:rPr lang="en-US" sz="2800" dirty="0" smtClean="0"/>
                        <a:t>understand</a:t>
                      </a:r>
                      <a:endParaRPr lang="en-US" sz="2800" dirty="0"/>
                    </a:p>
                  </a:txBody>
                  <a:tcPr/>
                </a:tc>
              </a:tr>
              <a:tr h="500804">
                <a:tc>
                  <a:txBody>
                    <a:bodyPr/>
                    <a:lstStyle/>
                    <a:p>
                      <a:r>
                        <a:rPr lang="en-US" sz="2800" dirty="0" smtClean="0"/>
                        <a:t>know</a:t>
                      </a:r>
                      <a:endParaRPr lang="en-US" sz="2800" dirty="0"/>
                    </a:p>
                  </a:txBody>
                  <a:tcPr/>
                </a:tc>
                <a:tc>
                  <a:txBody>
                    <a:bodyPr/>
                    <a:lstStyle/>
                    <a:p>
                      <a:r>
                        <a:rPr lang="en-US" sz="2800" dirty="0" smtClean="0"/>
                        <a:t>want</a:t>
                      </a:r>
                      <a:endParaRPr lang="en-US" sz="2800" dirty="0"/>
                    </a:p>
                  </a:txBody>
                  <a:tcPr/>
                </a:tc>
              </a:tr>
              <a:tr h="913231">
                <a:tc>
                  <a:txBody>
                    <a:bodyPr/>
                    <a:lstStyle/>
                    <a:p>
                      <a:r>
                        <a:rPr lang="en-US" sz="2800" dirty="0" smtClean="0"/>
                        <a:t>like</a:t>
                      </a:r>
                      <a:endParaRPr lang="en-US" sz="2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love</a:t>
                      </a:r>
                    </a:p>
                    <a:p>
                      <a:endParaRPr lang="en-US" sz="2800" dirty="0"/>
                    </a:p>
                  </a:txBody>
                  <a:tcPr/>
                </a:tc>
              </a:tr>
            </a:tbl>
          </a:graphicData>
        </a:graphic>
      </p:graphicFrame>
    </p:spTree>
    <p:extLst>
      <p:ext uri="{BB962C8B-B14F-4D97-AF65-F5344CB8AC3E}">
        <p14:creationId xmlns:p14="http://schemas.microsoft.com/office/powerpoint/2010/main" val="16242152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Những</a:t>
            </a:r>
            <a:r>
              <a:rPr lang="en-US" dirty="0" smtClean="0"/>
              <a:t> V </a:t>
            </a:r>
            <a:r>
              <a:rPr lang="en-US" dirty="0" err="1" smtClean="0"/>
              <a:t>theo</a:t>
            </a:r>
            <a:r>
              <a:rPr lang="en-US" dirty="0" smtClean="0"/>
              <a:t> </a:t>
            </a:r>
            <a:r>
              <a:rPr lang="en-US" dirty="0" err="1" smtClean="0"/>
              <a:t>sau</a:t>
            </a:r>
            <a:r>
              <a:rPr lang="en-US" dirty="0" smtClean="0"/>
              <a: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 </a:t>
            </a:r>
            <a:r>
              <a:rPr lang="en-US" dirty="0" err="1" smtClean="0"/>
              <a:t>tính</a:t>
            </a:r>
            <a:r>
              <a:rPr lang="en-US" dirty="0" smtClean="0"/>
              <a:t> </a:t>
            </a:r>
            <a:r>
              <a:rPr lang="en-US" dirty="0" err="1" smtClean="0"/>
              <a:t>từ</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1948410"/>
              </p:ext>
            </p:extLst>
          </p:nvPr>
        </p:nvGraphicFramePr>
        <p:xfrm>
          <a:off x="457200" y="1600200"/>
          <a:ext cx="7391400" cy="3749040"/>
        </p:xfrm>
        <a:graphic>
          <a:graphicData uri="http://schemas.openxmlformats.org/drawingml/2006/table">
            <a:tbl>
              <a:tblPr firstRow="1" bandRow="1">
                <a:tableStyleId>{5940675A-B579-460E-94D1-54222C63F5DA}</a:tableStyleId>
              </a:tblPr>
              <a:tblGrid>
                <a:gridCol w="3695700"/>
                <a:gridCol w="3695700"/>
              </a:tblGrid>
              <a:tr h="370840">
                <a:tc>
                  <a:txBody>
                    <a:bodyPr/>
                    <a:lstStyle/>
                    <a:p>
                      <a:r>
                        <a:rPr lang="en-US" sz="2800" dirty="0" smtClean="0">
                          <a:solidFill>
                            <a:srgbClr val="000000"/>
                          </a:solidFill>
                        </a:rPr>
                        <a:t>feel</a:t>
                      </a:r>
                      <a:endParaRPr lang="en-US" sz="2800" dirty="0">
                        <a:solidFill>
                          <a:srgbClr val="000000"/>
                        </a:solidFill>
                      </a:endParaRPr>
                    </a:p>
                  </a:txBody>
                  <a:tcPr/>
                </a:tc>
                <a:tc rowSpan="5">
                  <a:txBody>
                    <a:bodyPr/>
                    <a:lstStyle/>
                    <a:p>
                      <a:endParaRPr lang="en-US" dirty="0" smtClean="0"/>
                    </a:p>
                    <a:p>
                      <a:endParaRPr lang="en-US" dirty="0" smtClean="0"/>
                    </a:p>
                    <a:p>
                      <a:endParaRPr lang="en-US" dirty="0" smtClean="0"/>
                    </a:p>
                    <a:p>
                      <a:endParaRPr lang="en-US" dirty="0" smtClean="0"/>
                    </a:p>
                    <a:p>
                      <a:r>
                        <a:rPr lang="en-US" sz="2800" dirty="0" smtClean="0"/>
                        <a:t>   +</a:t>
                      </a:r>
                      <a:r>
                        <a:rPr lang="en-US" sz="2800" baseline="0" dirty="0" smtClean="0"/>
                        <a:t> </a:t>
                      </a:r>
                      <a:r>
                        <a:rPr lang="en-US" sz="2800" baseline="0" dirty="0" err="1" smtClean="0"/>
                        <a:t>Adj</a:t>
                      </a:r>
                      <a:endParaRPr lang="en-US" sz="2800" baseline="0" dirty="0" smtClean="0"/>
                    </a:p>
                    <a:p>
                      <a:endParaRPr lang="en-US" sz="2800" baseline="0" dirty="0" smtClean="0"/>
                    </a:p>
                    <a:p>
                      <a:endParaRPr lang="en-US" sz="2800" baseline="0" dirty="0" smtClean="0"/>
                    </a:p>
                    <a:p>
                      <a:endParaRPr lang="en-US" sz="2800" baseline="0" dirty="0" smtClean="0"/>
                    </a:p>
                    <a:p>
                      <a:r>
                        <a:rPr lang="en-US" sz="2800" i="1" dirty="0" smtClean="0"/>
                        <a:t>VD: The chicken</a:t>
                      </a:r>
                      <a:r>
                        <a:rPr lang="en-US" sz="2800" i="1" baseline="0" dirty="0" smtClean="0"/>
                        <a:t> doesn’t taste fresh to her.</a:t>
                      </a:r>
                      <a:endParaRPr lang="en-US" sz="2800" i="1" dirty="0"/>
                    </a:p>
                  </a:txBody>
                  <a:tcPr/>
                </a:tc>
              </a:tr>
              <a:tr h="391160">
                <a:tc>
                  <a:txBody>
                    <a:bodyPr/>
                    <a:lstStyle/>
                    <a:p>
                      <a:r>
                        <a:rPr lang="en-US" sz="2800" dirty="0" smtClean="0">
                          <a:solidFill>
                            <a:srgbClr val="000000"/>
                          </a:solidFill>
                        </a:rPr>
                        <a:t>look</a:t>
                      </a:r>
                      <a:endParaRPr lang="en-US" sz="2800" dirty="0">
                        <a:solidFill>
                          <a:srgbClr val="000000"/>
                        </a:solidFill>
                      </a:endParaRPr>
                    </a:p>
                  </a:txBody>
                  <a:tcPr/>
                </a:tc>
                <a:tc vMerge="1">
                  <a:txBody>
                    <a:bodyPr/>
                    <a:lstStyle/>
                    <a:p>
                      <a:endParaRPr lang="en-US" dirty="0"/>
                    </a:p>
                  </a:txBody>
                  <a:tcPr/>
                </a:tc>
              </a:tr>
              <a:tr h="370840">
                <a:tc>
                  <a:txBody>
                    <a:bodyPr/>
                    <a:lstStyle/>
                    <a:p>
                      <a:r>
                        <a:rPr lang="en-US" sz="2800" dirty="0" smtClean="0">
                          <a:solidFill>
                            <a:srgbClr val="000000"/>
                          </a:solidFill>
                        </a:rPr>
                        <a:t>sound</a:t>
                      </a:r>
                      <a:endParaRPr lang="en-US" sz="2800" dirty="0">
                        <a:solidFill>
                          <a:srgbClr val="000000"/>
                        </a:solidFill>
                      </a:endParaRPr>
                    </a:p>
                  </a:txBody>
                  <a:tcPr/>
                </a:tc>
                <a:tc vMerge="1">
                  <a:txBody>
                    <a:bodyPr/>
                    <a:lstStyle/>
                    <a:p>
                      <a:endParaRPr lang="en-US" dirty="0"/>
                    </a:p>
                  </a:txBody>
                  <a:tcPr/>
                </a:tc>
              </a:tr>
              <a:tr h="370840">
                <a:tc>
                  <a:txBody>
                    <a:bodyPr/>
                    <a:lstStyle/>
                    <a:p>
                      <a:r>
                        <a:rPr lang="en-US" sz="2800" dirty="0" smtClean="0">
                          <a:solidFill>
                            <a:srgbClr val="000000"/>
                          </a:solidFill>
                        </a:rPr>
                        <a:t>smell</a:t>
                      </a:r>
                      <a:endParaRPr lang="en-US" sz="2800" dirty="0">
                        <a:solidFill>
                          <a:srgbClr val="000000"/>
                        </a:solidFill>
                      </a:endParaRPr>
                    </a:p>
                  </a:txBody>
                  <a:tcPr/>
                </a:tc>
                <a:tc vMerge="1">
                  <a:txBody>
                    <a:bodyPr/>
                    <a:lstStyle/>
                    <a:p>
                      <a:endParaRPr lang="en-US" dirty="0"/>
                    </a:p>
                  </a:txBody>
                  <a:tcPr/>
                </a:tc>
              </a:tr>
              <a:tr h="370840">
                <a:tc>
                  <a:txBody>
                    <a:bodyPr/>
                    <a:lstStyle/>
                    <a:p>
                      <a:r>
                        <a:rPr lang="en-US" sz="2800" dirty="0" smtClean="0">
                          <a:solidFill>
                            <a:srgbClr val="000000"/>
                          </a:solidFill>
                        </a:rPr>
                        <a:t>taste</a:t>
                      </a:r>
                      <a:endParaRPr lang="en-US" sz="2800" dirty="0">
                        <a:solidFill>
                          <a:srgbClr val="000000"/>
                        </a:solidFill>
                      </a:endParaRPr>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33215155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vi-VN" b="1" dirty="0"/>
              <a:t> Một số cấu trúc</a:t>
            </a:r>
            <a:r>
              <a:rPr lang="en-US" dirty="0"/>
              <a:t/>
            </a:r>
            <a:br>
              <a:rPr lang="en-US" dirty="0"/>
            </a:br>
            <a:endParaRPr lang="en-US" dirty="0"/>
          </a:p>
        </p:txBody>
      </p:sp>
      <p:sp>
        <p:nvSpPr>
          <p:cNvPr id="3" name="Content Placeholder 2"/>
          <p:cNvSpPr>
            <a:spLocks noGrp="1"/>
          </p:cNvSpPr>
          <p:nvPr>
            <p:ph idx="1"/>
          </p:nvPr>
        </p:nvSpPr>
        <p:spPr>
          <a:xfrm>
            <a:off x="152400" y="838200"/>
            <a:ext cx="8991600" cy="5943600"/>
          </a:xfrm>
        </p:spPr>
        <p:txBody>
          <a:bodyPr>
            <a:normAutofit fontScale="25000" lnSpcReduction="20000"/>
          </a:bodyPr>
          <a:lstStyle/>
          <a:p>
            <a:pPr marL="0" indent="0">
              <a:buNone/>
            </a:pPr>
            <a:r>
              <a:rPr lang="vi-VN" sz="5100" b="1" dirty="0" smtClean="0">
                <a:solidFill>
                  <a:srgbClr val="1F497D"/>
                </a:solidFill>
              </a:rPr>
              <a:t>. </a:t>
            </a:r>
            <a:r>
              <a:rPr lang="vi-VN" sz="8000" b="1" dirty="0" smtClean="0">
                <a:solidFill>
                  <a:srgbClr val="000000"/>
                </a:solidFill>
              </a:rPr>
              <a:t>USED  </a:t>
            </a:r>
            <a:r>
              <a:rPr lang="vi-VN" sz="8000" b="1" dirty="0">
                <a:solidFill>
                  <a:srgbClr val="000000"/>
                </a:solidFill>
              </a:rPr>
              <a:t>TO + V</a:t>
            </a:r>
            <a:r>
              <a:rPr lang="vi-VN" sz="8000" b="1" dirty="0" smtClean="0">
                <a:solidFill>
                  <a:srgbClr val="000000"/>
                </a:solidFill>
              </a:rPr>
              <a:t> </a:t>
            </a:r>
            <a:r>
              <a:rPr lang="vi-VN" sz="8000" dirty="0">
                <a:solidFill>
                  <a:srgbClr val="000000"/>
                </a:solidFill>
                <a:sym typeface="Wingdings"/>
              </a:rPr>
              <a:t></a:t>
            </a:r>
            <a:r>
              <a:rPr lang="vi-VN" sz="8000" dirty="0">
                <a:solidFill>
                  <a:srgbClr val="000000"/>
                </a:solidFill>
              </a:rPr>
              <a:t> (đã từng…) chỉ một thói </a:t>
            </a:r>
            <a:r>
              <a:rPr lang="vi-VN" sz="8000" dirty="0" smtClean="0">
                <a:solidFill>
                  <a:srgbClr val="000000"/>
                </a:solidFill>
              </a:rPr>
              <a:t>quen mà </a:t>
            </a:r>
            <a:r>
              <a:rPr lang="vi-VN" sz="8000" dirty="0">
                <a:solidFill>
                  <a:srgbClr val="000000"/>
                </a:solidFill>
              </a:rPr>
              <a:t>giờ không còn </a:t>
            </a:r>
            <a:r>
              <a:rPr lang="vi-VN" sz="8000" dirty="0" smtClean="0">
                <a:solidFill>
                  <a:srgbClr val="000000"/>
                </a:solidFill>
              </a:rPr>
              <a:t>nữa</a:t>
            </a:r>
            <a:endParaRPr lang="en-US" sz="8000" dirty="0">
              <a:solidFill>
                <a:srgbClr val="000000"/>
              </a:solidFill>
            </a:endParaRPr>
          </a:p>
          <a:p>
            <a:pPr marL="0" indent="0">
              <a:buNone/>
            </a:pPr>
            <a:r>
              <a:rPr lang="vi-VN" sz="8000" dirty="0">
                <a:solidFill>
                  <a:srgbClr val="000000"/>
                </a:solidFill>
              </a:rPr>
              <a:t>- My father </a:t>
            </a:r>
            <a:r>
              <a:rPr lang="vi-VN" sz="8000" i="1" dirty="0">
                <a:solidFill>
                  <a:srgbClr val="000000"/>
                </a:solidFill>
              </a:rPr>
              <a:t>used to</a:t>
            </a:r>
            <a:r>
              <a:rPr lang="vi-VN" sz="8000" u="sng" dirty="0">
                <a:solidFill>
                  <a:srgbClr val="000000"/>
                </a:solidFill>
              </a:rPr>
              <a:t>smoke</a:t>
            </a:r>
            <a:r>
              <a:rPr lang="vi-VN" sz="8000" dirty="0">
                <a:solidFill>
                  <a:srgbClr val="000000"/>
                </a:solidFill>
              </a:rPr>
              <a:t> a lot; but now he doesn’t any more.</a:t>
            </a:r>
            <a:endParaRPr lang="en-US" sz="8000" dirty="0">
              <a:solidFill>
                <a:srgbClr val="000000"/>
              </a:solidFill>
            </a:endParaRPr>
          </a:p>
          <a:p>
            <a:pPr lvl="0"/>
            <a:r>
              <a:rPr lang="vi-VN" sz="8000" b="1" dirty="0">
                <a:solidFill>
                  <a:srgbClr val="000000"/>
                </a:solidFill>
              </a:rPr>
              <a:t>BE USED  TO + V-ing / Noun </a:t>
            </a:r>
            <a:r>
              <a:rPr lang="vi-VN" sz="8000" b="1" dirty="0">
                <a:solidFill>
                  <a:srgbClr val="000000"/>
                </a:solidFill>
                <a:sym typeface="Wingdings"/>
              </a:rPr>
              <a:t></a:t>
            </a:r>
            <a:r>
              <a:rPr lang="vi-VN" sz="8000" b="1" dirty="0">
                <a:solidFill>
                  <a:srgbClr val="000000"/>
                </a:solidFill>
              </a:rPr>
              <a:t> (quen với…)  =  Be accustomed to</a:t>
            </a:r>
            <a:endParaRPr lang="en-US" sz="8000" b="1" dirty="0">
              <a:solidFill>
                <a:srgbClr val="000000"/>
              </a:solidFill>
            </a:endParaRPr>
          </a:p>
          <a:p>
            <a:pPr marL="0" indent="0">
              <a:buNone/>
            </a:pPr>
            <a:r>
              <a:rPr lang="vi-VN" sz="8000" dirty="0">
                <a:solidFill>
                  <a:srgbClr val="000000"/>
                </a:solidFill>
              </a:rPr>
              <a:t>- My mother </a:t>
            </a:r>
            <a:r>
              <a:rPr lang="vi-VN" sz="8000" i="1" dirty="0">
                <a:solidFill>
                  <a:srgbClr val="000000"/>
                </a:solidFill>
              </a:rPr>
              <a:t>is used to</a:t>
            </a:r>
            <a:r>
              <a:rPr lang="vi-VN" sz="8000" u="sng" dirty="0">
                <a:solidFill>
                  <a:srgbClr val="000000"/>
                </a:solidFill>
              </a:rPr>
              <a:t>getting up</a:t>
            </a:r>
            <a:r>
              <a:rPr lang="vi-VN" sz="8000" dirty="0">
                <a:solidFill>
                  <a:srgbClr val="000000"/>
                </a:solidFill>
              </a:rPr>
              <a:t> early.</a:t>
            </a:r>
            <a:endParaRPr lang="en-US" sz="8000" dirty="0">
              <a:solidFill>
                <a:srgbClr val="000000"/>
              </a:solidFill>
            </a:endParaRPr>
          </a:p>
          <a:p>
            <a:pPr marL="0" indent="0">
              <a:buNone/>
            </a:pPr>
            <a:r>
              <a:rPr lang="vi-VN" sz="8000" dirty="0">
                <a:solidFill>
                  <a:srgbClr val="000000"/>
                </a:solidFill>
              </a:rPr>
              <a:t>- I have </a:t>
            </a:r>
            <a:r>
              <a:rPr lang="vi-VN" sz="8000" i="1" dirty="0">
                <a:solidFill>
                  <a:srgbClr val="000000"/>
                </a:solidFill>
              </a:rPr>
              <a:t>been used to</a:t>
            </a:r>
            <a:r>
              <a:rPr lang="vi-VN" sz="8000" u="sng" dirty="0">
                <a:solidFill>
                  <a:srgbClr val="000000"/>
                </a:solidFill>
              </a:rPr>
              <a:t>the hot weather</a:t>
            </a:r>
            <a:r>
              <a:rPr lang="vi-VN" sz="8000" dirty="0">
                <a:solidFill>
                  <a:srgbClr val="000000"/>
                </a:solidFill>
              </a:rPr>
              <a:t> here.</a:t>
            </a:r>
            <a:endParaRPr lang="en-US" sz="8000" dirty="0">
              <a:solidFill>
                <a:srgbClr val="000000"/>
              </a:solidFill>
            </a:endParaRPr>
          </a:p>
          <a:p>
            <a:pPr lvl="0"/>
            <a:r>
              <a:rPr lang="vi-VN" sz="8000" b="1" dirty="0">
                <a:solidFill>
                  <a:srgbClr val="000000"/>
                </a:solidFill>
              </a:rPr>
              <a:t>BECAUSE + Clause</a:t>
            </a:r>
            <a:r>
              <a:rPr lang="vi-VN" sz="8000" b="1" dirty="0">
                <a:solidFill>
                  <a:srgbClr val="000000"/>
                </a:solidFill>
                <a:sym typeface="Wingdings"/>
              </a:rPr>
              <a:t></a:t>
            </a:r>
            <a:r>
              <a:rPr lang="vi-VN" sz="8000" dirty="0">
                <a:solidFill>
                  <a:srgbClr val="000000"/>
                </a:solidFill>
              </a:rPr>
              <a:t> (bởi vì…) giới thiệu mệnh đề trạng từ chỉ nguyên </a:t>
            </a:r>
            <a:r>
              <a:rPr lang="vi-VN" sz="8000" dirty="0" smtClean="0">
                <a:solidFill>
                  <a:srgbClr val="000000"/>
                </a:solidFill>
              </a:rPr>
              <a:t>do. </a:t>
            </a:r>
          </a:p>
          <a:p>
            <a:pPr marL="0" lvl="0" indent="0">
              <a:buNone/>
            </a:pPr>
            <a:r>
              <a:rPr lang="vi-VN" sz="8000" dirty="0" smtClean="0">
                <a:solidFill>
                  <a:srgbClr val="000000"/>
                </a:solidFill>
              </a:rPr>
              <a:t>- </a:t>
            </a:r>
            <a:r>
              <a:rPr lang="vi-VN" sz="8000" i="1" dirty="0">
                <a:solidFill>
                  <a:srgbClr val="000000"/>
                </a:solidFill>
              </a:rPr>
              <a:t>Because the weather was bad</a:t>
            </a:r>
            <a:r>
              <a:rPr lang="vi-VN" sz="8000" dirty="0">
                <a:solidFill>
                  <a:srgbClr val="000000"/>
                </a:solidFill>
              </a:rPr>
              <a:t>, the flight was put off.</a:t>
            </a:r>
            <a:endParaRPr lang="en-US" sz="8000" dirty="0">
              <a:solidFill>
                <a:srgbClr val="000000"/>
              </a:solidFill>
            </a:endParaRPr>
          </a:p>
          <a:p>
            <a:pPr lvl="0"/>
            <a:r>
              <a:rPr lang="vi-VN" sz="8000" b="1" dirty="0">
                <a:solidFill>
                  <a:srgbClr val="000000"/>
                </a:solidFill>
              </a:rPr>
              <a:t>BECAUSE  OF + </a:t>
            </a:r>
            <a:r>
              <a:rPr lang="vi-VN" sz="8000" b="1" dirty="0" smtClean="0">
                <a:solidFill>
                  <a:srgbClr val="000000"/>
                </a:solidFill>
              </a:rPr>
              <a:t>N Phrase/ N </a:t>
            </a:r>
            <a:r>
              <a:rPr lang="vi-VN" sz="8000" b="1" dirty="0">
                <a:solidFill>
                  <a:srgbClr val="000000"/>
                </a:solidFill>
                <a:sym typeface="Wingdings"/>
              </a:rPr>
              <a:t></a:t>
            </a:r>
            <a:r>
              <a:rPr lang="vi-VN" sz="8000" dirty="0">
                <a:solidFill>
                  <a:srgbClr val="000000"/>
                </a:solidFill>
              </a:rPr>
              <a:t> (bởi vì…) </a:t>
            </a:r>
            <a:endParaRPr lang="vi-VN" sz="8000" dirty="0" smtClean="0">
              <a:solidFill>
                <a:srgbClr val="000000"/>
              </a:solidFill>
            </a:endParaRPr>
          </a:p>
          <a:p>
            <a:pPr marL="0" lvl="0" indent="0">
              <a:buNone/>
            </a:pPr>
            <a:r>
              <a:rPr lang="vi-VN" sz="8000" dirty="0" smtClean="0">
                <a:solidFill>
                  <a:srgbClr val="000000"/>
                </a:solidFill>
              </a:rPr>
              <a:t>- </a:t>
            </a:r>
            <a:r>
              <a:rPr lang="vi-VN" sz="8000" i="1" dirty="0">
                <a:solidFill>
                  <a:srgbClr val="000000"/>
                </a:solidFill>
              </a:rPr>
              <a:t>Because of the bad weather</a:t>
            </a:r>
            <a:r>
              <a:rPr lang="vi-VN" sz="8000" dirty="0">
                <a:solidFill>
                  <a:srgbClr val="000000"/>
                </a:solidFill>
              </a:rPr>
              <a:t>, the flight was put off.</a:t>
            </a:r>
            <a:endParaRPr lang="en-US" sz="8000" dirty="0">
              <a:solidFill>
                <a:srgbClr val="000000"/>
              </a:solidFill>
            </a:endParaRPr>
          </a:p>
          <a:p>
            <a:pPr lvl="0"/>
            <a:r>
              <a:rPr lang="vi-VN" sz="8000" b="1" dirty="0">
                <a:solidFill>
                  <a:srgbClr val="000000"/>
                </a:solidFill>
              </a:rPr>
              <a:t>ALTHOUGH  + Clause</a:t>
            </a:r>
            <a:r>
              <a:rPr lang="vi-VN" sz="8000" dirty="0">
                <a:solidFill>
                  <a:srgbClr val="000000"/>
                </a:solidFill>
                <a:sym typeface="Wingdings"/>
              </a:rPr>
              <a:t></a:t>
            </a:r>
            <a:r>
              <a:rPr lang="vi-VN" sz="8000" dirty="0">
                <a:solidFill>
                  <a:srgbClr val="000000"/>
                </a:solidFill>
              </a:rPr>
              <a:t> (mặc dù…</a:t>
            </a:r>
            <a:r>
              <a:rPr lang="vi-VN" sz="8000" dirty="0" smtClean="0">
                <a:solidFill>
                  <a:srgbClr val="000000"/>
                </a:solidFill>
              </a:rPr>
              <a:t>): mệnh đề trạng từ chỉ sự nhượng bộ </a:t>
            </a:r>
            <a:endParaRPr lang="en-US" sz="8000" dirty="0" smtClean="0">
              <a:solidFill>
                <a:srgbClr val="000000"/>
              </a:solidFill>
            </a:endParaRPr>
          </a:p>
          <a:p>
            <a:pPr marL="0" indent="0">
              <a:buNone/>
            </a:pPr>
            <a:r>
              <a:rPr lang="vi-VN" sz="8000" dirty="0" smtClean="0">
                <a:solidFill>
                  <a:srgbClr val="000000"/>
                </a:solidFill>
              </a:rPr>
              <a:t>- </a:t>
            </a:r>
            <a:r>
              <a:rPr lang="vi-VN" sz="8000" i="1" dirty="0" smtClean="0">
                <a:solidFill>
                  <a:srgbClr val="000000"/>
                </a:solidFill>
              </a:rPr>
              <a:t>Although it is a very hot day</a:t>
            </a:r>
            <a:r>
              <a:rPr lang="vi-VN" sz="8000" dirty="0" smtClean="0">
                <a:solidFill>
                  <a:srgbClr val="000000"/>
                </a:solidFill>
              </a:rPr>
              <a:t>, I shall go for a walk.</a:t>
            </a:r>
            <a:endParaRPr lang="en-US" sz="8000" dirty="0" smtClean="0">
              <a:solidFill>
                <a:srgbClr val="000000"/>
              </a:solidFill>
            </a:endParaRPr>
          </a:p>
          <a:p>
            <a:pPr lvl="0"/>
            <a:r>
              <a:rPr lang="vi-VN" sz="8000" b="1" dirty="0" smtClean="0">
                <a:solidFill>
                  <a:srgbClr val="000000"/>
                </a:solidFill>
              </a:rPr>
              <a:t>IN  </a:t>
            </a:r>
            <a:r>
              <a:rPr lang="vi-VN" sz="8000" b="1" dirty="0">
                <a:solidFill>
                  <a:srgbClr val="000000"/>
                </a:solidFill>
              </a:rPr>
              <a:t>SPITE  OF / DESPITE </a:t>
            </a:r>
            <a:r>
              <a:rPr lang="vi-VN" sz="8000" b="1" dirty="0" smtClean="0">
                <a:solidFill>
                  <a:srgbClr val="000000"/>
                </a:solidFill>
              </a:rPr>
              <a:t>+N Phrase/ N  </a:t>
            </a:r>
            <a:r>
              <a:rPr lang="vi-VN" sz="8000" dirty="0">
                <a:solidFill>
                  <a:srgbClr val="000000"/>
                </a:solidFill>
                <a:sym typeface="Wingdings"/>
              </a:rPr>
              <a:t></a:t>
            </a:r>
            <a:r>
              <a:rPr lang="vi-VN" sz="8000" dirty="0">
                <a:solidFill>
                  <a:srgbClr val="000000"/>
                </a:solidFill>
              </a:rPr>
              <a:t> (mặc dù…) </a:t>
            </a:r>
            <a:r>
              <a:rPr lang="vi-VN" sz="8000" i="1" dirty="0" smtClean="0">
                <a:solidFill>
                  <a:srgbClr val="000000"/>
                </a:solidFill>
              </a:rPr>
              <a:t>- </a:t>
            </a:r>
            <a:r>
              <a:rPr lang="vi-VN" sz="8000" i="1" dirty="0">
                <a:solidFill>
                  <a:srgbClr val="000000"/>
                </a:solidFill>
              </a:rPr>
              <a:t>In spite of a hot day</a:t>
            </a:r>
            <a:r>
              <a:rPr lang="vi-VN" sz="8000" dirty="0">
                <a:solidFill>
                  <a:srgbClr val="000000"/>
                </a:solidFill>
              </a:rPr>
              <a:t>, I shall go for a walk.</a:t>
            </a:r>
            <a:endParaRPr lang="en-US" sz="8000" dirty="0">
              <a:solidFill>
                <a:srgbClr val="000000"/>
              </a:solidFill>
            </a:endParaRPr>
          </a:p>
          <a:p>
            <a:pPr lvl="0"/>
            <a:r>
              <a:rPr lang="vi-VN" sz="8000" b="1" dirty="0">
                <a:solidFill>
                  <a:srgbClr val="000000"/>
                </a:solidFill>
              </a:rPr>
              <a:t>SO/ </a:t>
            </a:r>
            <a:r>
              <a:rPr lang="vi-VN" sz="8000" dirty="0">
                <a:solidFill>
                  <a:srgbClr val="000000"/>
                </a:solidFill>
              </a:rPr>
              <a:t>THEREFORE  + Clause (vì thế, cho nên, vì lẽ đó)</a:t>
            </a:r>
            <a:endParaRPr lang="en-US" sz="8000" dirty="0">
              <a:solidFill>
                <a:srgbClr val="000000"/>
              </a:solidFill>
            </a:endParaRPr>
          </a:p>
          <a:p>
            <a:pPr marL="0" lvl="0" indent="0">
              <a:buNone/>
            </a:pPr>
            <a:r>
              <a:rPr lang="vi-VN" sz="8000" dirty="0" smtClean="0">
                <a:solidFill>
                  <a:srgbClr val="000000"/>
                </a:solidFill>
              </a:rPr>
              <a:t>- The </a:t>
            </a:r>
            <a:r>
              <a:rPr lang="vi-VN" sz="8000" dirty="0">
                <a:solidFill>
                  <a:srgbClr val="000000"/>
                </a:solidFill>
              </a:rPr>
              <a:t>food was cold so he was angry</a:t>
            </a:r>
            <a:endParaRPr lang="en-US" sz="8000" dirty="0">
              <a:solidFill>
                <a:srgbClr val="000000"/>
              </a:solidFill>
            </a:endParaRPr>
          </a:p>
          <a:p>
            <a:pPr marL="0" lvl="0" indent="0">
              <a:buNone/>
            </a:pPr>
            <a:r>
              <a:rPr lang="vi-VN" sz="8000" dirty="0" smtClean="0">
                <a:solidFill>
                  <a:srgbClr val="000000"/>
                </a:solidFill>
              </a:rPr>
              <a:t>- The </a:t>
            </a:r>
            <a:r>
              <a:rPr lang="vi-VN" sz="8000" dirty="0">
                <a:solidFill>
                  <a:srgbClr val="000000"/>
                </a:solidFill>
              </a:rPr>
              <a:t>food was cold. Therefore,  he was angry</a:t>
            </a:r>
            <a:endParaRPr lang="en-US" sz="8000" dirty="0">
              <a:solidFill>
                <a:srgbClr val="000000"/>
              </a:solidFill>
            </a:endParaRPr>
          </a:p>
          <a:p>
            <a:pPr lvl="0"/>
            <a:r>
              <a:rPr lang="vi-VN" sz="8000" b="1" dirty="0">
                <a:solidFill>
                  <a:srgbClr val="000000"/>
                </a:solidFill>
              </a:rPr>
              <a:t>BUT / HOWEVER / YET </a:t>
            </a:r>
            <a:r>
              <a:rPr lang="vi-VN" sz="8000" b="1" dirty="0"/>
              <a:t>+ Clause</a:t>
            </a:r>
            <a:r>
              <a:rPr lang="vi-VN" sz="8000" dirty="0"/>
              <a:t> (tuy nhiên)</a:t>
            </a:r>
            <a:endParaRPr lang="en-US" sz="8000" dirty="0"/>
          </a:p>
          <a:p>
            <a:pPr marL="0" indent="0">
              <a:buNone/>
            </a:pPr>
            <a:r>
              <a:rPr lang="vi-VN" sz="8000" dirty="0"/>
              <a:t>-</a:t>
            </a:r>
            <a:r>
              <a:rPr lang="vi-VN" sz="8000" dirty="0" smtClean="0"/>
              <a:t>  </a:t>
            </a:r>
            <a:r>
              <a:rPr lang="vi-VN" sz="8000" dirty="0"/>
              <a:t>It’s a bit late but I’d like to go out</a:t>
            </a:r>
            <a:endParaRPr lang="en-US" sz="8000" dirty="0"/>
          </a:p>
          <a:p>
            <a:endParaRPr lang="en-US" sz="8000" dirty="0"/>
          </a:p>
        </p:txBody>
      </p:sp>
    </p:spTree>
    <p:extLst>
      <p:ext uri="{BB962C8B-B14F-4D97-AF65-F5344CB8AC3E}">
        <p14:creationId xmlns:p14="http://schemas.microsoft.com/office/powerpoint/2010/main" val="12338791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b="1" dirty="0"/>
              <a:t>Một số cấu trúc</a:t>
            </a:r>
            <a:endParaRPr lang="en-US" dirty="0"/>
          </a:p>
        </p:txBody>
      </p:sp>
      <p:sp>
        <p:nvSpPr>
          <p:cNvPr id="3" name="Content Placeholder 2"/>
          <p:cNvSpPr>
            <a:spLocks noGrp="1"/>
          </p:cNvSpPr>
          <p:nvPr>
            <p:ph idx="1"/>
          </p:nvPr>
        </p:nvSpPr>
        <p:spPr/>
        <p:txBody>
          <a:bodyPr/>
          <a:lstStyle/>
          <a:p>
            <a:pPr marL="0" indent="0">
              <a:buNone/>
            </a:pPr>
            <a:r>
              <a:rPr lang="en-US" dirty="0" smtClean="0"/>
              <a:t>1. Have + something + PII</a:t>
            </a:r>
          </a:p>
          <a:p>
            <a:pPr marL="0" indent="0">
              <a:buNone/>
            </a:pPr>
            <a:r>
              <a:rPr lang="en-US" i="1" dirty="0" smtClean="0"/>
              <a:t>	I am going to have a wedding dress cut</a:t>
            </a:r>
          </a:p>
          <a:p>
            <a:pPr marL="0" indent="0">
              <a:buNone/>
            </a:pPr>
            <a:r>
              <a:rPr lang="en-US" i="1" dirty="0" smtClean="0"/>
              <a:t>	I have a car fixed</a:t>
            </a:r>
          </a:p>
          <a:p>
            <a:pPr marL="0" indent="0">
              <a:buNone/>
            </a:pPr>
            <a:r>
              <a:rPr lang="en-US" dirty="0" smtClean="0"/>
              <a:t>2. Have + somebody +</a:t>
            </a:r>
            <a:r>
              <a:rPr lang="en-US" dirty="0" smtClean="0">
                <a:solidFill>
                  <a:srgbClr val="1F497D"/>
                </a:solidFill>
              </a:rPr>
              <a:t> </a:t>
            </a:r>
            <a:r>
              <a:rPr lang="en-US" dirty="0" smtClean="0">
                <a:solidFill>
                  <a:srgbClr val="000000"/>
                </a:solidFill>
              </a:rPr>
              <a:t>V</a:t>
            </a:r>
          </a:p>
          <a:p>
            <a:pPr marL="0" indent="0">
              <a:buNone/>
            </a:pPr>
            <a:r>
              <a:rPr lang="en-US" dirty="0">
                <a:solidFill>
                  <a:srgbClr val="1F497D"/>
                </a:solidFill>
              </a:rPr>
              <a:t>	</a:t>
            </a:r>
          </a:p>
        </p:txBody>
      </p:sp>
    </p:spTree>
    <p:extLst>
      <p:ext uri="{BB962C8B-B14F-4D97-AF65-F5344CB8AC3E}">
        <p14:creationId xmlns:p14="http://schemas.microsoft.com/office/powerpoint/2010/main" val="3128207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vi-VN" b="1" dirty="0"/>
              <a:t>Một số cấu trúc</a:t>
            </a:r>
            <a:endParaRPr lang="en-US" dirty="0"/>
          </a:p>
        </p:txBody>
      </p:sp>
      <p:sp>
        <p:nvSpPr>
          <p:cNvPr id="3" name="Content Placeholder 2"/>
          <p:cNvSpPr>
            <a:spLocks noGrp="1"/>
          </p:cNvSpPr>
          <p:nvPr>
            <p:ph idx="1"/>
          </p:nvPr>
        </p:nvSpPr>
        <p:spPr>
          <a:xfrm>
            <a:off x="0" y="1066800"/>
            <a:ext cx="8991600" cy="5334000"/>
          </a:xfrm>
        </p:spPr>
        <p:txBody>
          <a:bodyPr>
            <a:noAutofit/>
          </a:bodyPr>
          <a:lstStyle/>
          <a:p>
            <a:pPr lvl="0"/>
            <a:r>
              <a:rPr lang="vi-VN" sz="2000" dirty="0">
                <a:solidFill>
                  <a:srgbClr val="000000"/>
                </a:solidFill>
              </a:rPr>
              <a:t>SO + Adj / Adv + THAT + Clause  </a:t>
            </a:r>
            <a:r>
              <a:rPr lang="vi-VN" sz="2000" dirty="0">
                <a:solidFill>
                  <a:srgbClr val="000000"/>
                </a:solidFill>
                <a:sym typeface="Wingdings"/>
              </a:rPr>
              <a:t></a:t>
            </a:r>
            <a:r>
              <a:rPr lang="vi-VN" sz="2000" dirty="0">
                <a:solidFill>
                  <a:srgbClr val="000000"/>
                </a:solidFill>
              </a:rPr>
              <a:t> (quá…nên…</a:t>
            </a:r>
            <a:r>
              <a:rPr lang="vi-VN" sz="2000" dirty="0" smtClean="0">
                <a:solidFill>
                  <a:srgbClr val="000000"/>
                </a:solidFill>
              </a:rPr>
              <a:t>):mệnh </a:t>
            </a:r>
            <a:r>
              <a:rPr lang="vi-VN" sz="2000" dirty="0">
                <a:solidFill>
                  <a:srgbClr val="000000"/>
                </a:solidFill>
              </a:rPr>
              <a:t>đề chỉ kết </a:t>
            </a:r>
            <a:r>
              <a:rPr lang="vi-VN" sz="2000" dirty="0" smtClean="0">
                <a:solidFill>
                  <a:srgbClr val="000000"/>
                </a:solidFill>
              </a:rPr>
              <a:t>quả</a:t>
            </a:r>
          </a:p>
          <a:p>
            <a:pPr marL="0" lvl="0" indent="0">
              <a:buNone/>
            </a:pPr>
            <a:r>
              <a:rPr lang="vi-VN" sz="2000" dirty="0" smtClean="0">
                <a:solidFill>
                  <a:srgbClr val="000000"/>
                </a:solidFill>
              </a:rPr>
              <a:t> - </a:t>
            </a:r>
            <a:r>
              <a:rPr lang="vi-VN" sz="2000" dirty="0">
                <a:solidFill>
                  <a:srgbClr val="000000"/>
                </a:solidFill>
              </a:rPr>
              <a:t>He is </a:t>
            </a:r>
            <a:r>
              <a:rPr lang="vi-VN" sz="2000" dirty="0" smtClean="0">
                <a:solidFill>
                  <a:srgbClr val="000000"/>
                </a:solidFill>
              </a:rPr>
              <a:t>was </a:t>
            </a:r>
            <a:r>
              <a:rPr lang="vi-VN" sz="2000" u="sng" dirty="0" smtClean="0">
                <a:solidFill>
                  <a:srgbClr val="000000"/>
                </a:solidFill>
              </a:rPr>
              <a:t>so</a:t>
            </a:r>
            <a:r>
              <a:rPr lang="vi-VN" sz="2000" dirty="0" smtClean="0">
                <a:solidFill>
                  <a:srgbClr val="000000"/>
                </a:solidFill>
              </a:rPr>
              <a:t> busy </a:t>
            </a:r>
            <a:r>
              <a:rPr lang="vi-VN" sz="2000" u="sng" dirty="0" smtClean="0">
                <a:solidFill>
                  <a:srgbClr val="000000"/>
                </a:solidFill>
              </a:rPr>
              <a:t>that</a:t>
            </a:r>
            <a:r>
              <a:rPr lang="vi-VN" sz="2000" dirty="0" smtClean="0">
                <a:solidFill>
                  <a:srgbClr val="000000"/>
                </a:solidFill>
              </a:rPr>
              <a:t> he never goes out</a:t>
            </a:r>
          </a:p>
          <a:p>
            <a:pPr marL="0" lvl="0" indent="0">
              <a:buNone/>
            </a:pPr>
            <a:r>
              <a:rPr lang="vi-VN" sz="2000" dirty="0" smtClean="0">
                <a:solidFill>
                  <a:srgbClr val="000000"/>
                </a:solidFill>
              </a:rPr>
              <a:t>SUCH </a:t>
            </a:r>
            <a:r>
              <a:rPr lang="vi-VN" sz="2000" dirty="0">
                <a:solidFill>
                  <a:srgbClr val="000000"/>
                </a:solidFill>
              </a:rPr>
              <a:t>+ (A / An + Adj + Noun) + THAT + Clause  </a:t>
            </a:r>
            <a:r>
              <a:rPr lang="vi-VN" sz="2000" dirty="0">
                <a:solidFill>
                  <a:srgbClr val="000000"/>
                </a:solidFill>
                <a:sym typeface="Wingdings"/>
              </a:rPr>
              <a:t></a:t>
            </a:r>
            <a:r>
              <a:rPr lang="vi-VN" sz="2000" dirty="0">
                <a:solidFill>
                  <a:srgbClr val="000000"/>
                </a:solidFill>
              </a:rPr>
              <a:t> (quá… đến nỗi…)</a:t>
            </a:r>
            <a:endParaRPr lang="en-US" sz="2000" dirty="0">
              <a:solidFill>
                <a:srgbClr val="000000"/>
              </a:solidFill>
            </a:endParaRPr>
          </a:p>
          <a:p>
            <a:pPr marL="0" indent="0">
              <a:buNone/>
            </a:pPr>
            <a:r>
              <a:rPr lang="vi-VN" sz="2000" dirty="0">
                <a:solidFill>
                  <a:srgbClr val="000000"/>
                </a:solidFill>
              </a:rPr>
              <a:t>- He is </a:t>
            </a:r>
            <a:r>
              <a:rPr lang="vi-VN" sz="2000" i="1" dirty="0">
                <a:solidFill>
                  <a:srgbClr val="000000"/>
                </a:solidFill>
              </a:rPr>
              <a:t>such</a:t>
            </a:r>
            <a:r>
              <a:rPr lang="vi-VN" sz="2000" dirty="0">
                <a:solidFill>
                  <a:srgbClr val="000000"/>
                </a:solidFill>
              </a:rPr>
              <a:t> a famous </a:t>
            </a:r>
            <a:r>
              <a:rPr lang="vi-VN" sz="2000" i="1" dirty="0">
                <a:solidFill>
                  <a:srgbClr val="000000"/>
                </a:solidFill>
              </a:rPr>
              <a:t>man that everyone knows his name</a:t>
            </a:r>
            <a:r>
              <a:rPr lang="vi-VN" sz="2000" dirty="0">
                <a:solidFill>
                  <a:srgbClr val="000000"/>
                </a:solidFill>
              </a:rPr>
              <a:t>.</a:t>
            </a:r>
            <a:endParaRPr lang="en-US" sz="2000" dirty="0">
              <a:solidFill>
                <a:srgbClr val="000000"/>
              </a:solidFill>
            </a:endParaRPr>
          </a:p>
          <a:p>
            <a:pPr lvl="0"/>
            <a:r>
              <a:rPr lang="vi-VN" sz="2000" dirty="0">
                <a:solidFill>
                  <a:srgbClr val="000000"/>
                </a:solidFill>
              </a:rPr>
              <a:t>TOO + Adj / Adv + (For someone) + TO + Infinitive </a:t>
            </a:r>
            <a:r>
              <a:rPr lang="vi-VN" sz="2000" dirty="0">
                <a:solidFill>
                  <a:srgbClr val="000000"/>
                </a:solidFill>
                <a:sym typeface="Wingdings"/>
              </a:rPr>
              <a:t></a:t>
            </a:r>
            <a:r>
              <a:rPr lang="vi-VN" sz="2000" dirty="0">
                <a:solidFill>
                  <a:srgbClr val="000000"/>
                </a:solidFill>
              </a:rPr>
              <a:t> (quá…đến </a:t>
            </a:r>
            <a:r>
              <a:rPr lang="vi-VN" sz="2000" dirty="0" smtClean="0">
                <a:solidFill>
                  <a:srgbClr val="000000"/>
                </a:solidFill>
              </a:rPr>
              <a:t>nỗi...) </a:t>
            </a:r>
          </a:p>
          <a:p>
            <a:pPr marL="0" lvl="0" indent="0">
              <a:buNone/>
            </a:pPr>
            <a:r>
              <a:rPr lang="vi-VN" sz="2000" dirty="0" smtClean="0">
                <a:solidFill>
                  <a:srgbClr val="000000"/>
                </a:solidFill>
              </a:rPr>
              <a:t>- The </a:t>
            </a:r>
            <a:r>
              <a:rPr lang="vi-VN" sz="2000" dirty="0">
                <a:solidFill>
                  <a:srgbClr val="000000"/>
                </a:solidFill>
              </a:rPr>
              <a:t>lecture was </a:t>
            </a:r>
            <a:r>
              <a:rPr lang="vi-VN" sz="2000" i="1" dirty="0">
                <a:solidFill>
                  <a:srgbClr val="000000"/>
                </a:solidFill>
              </a:rPr>
              <a:t>too</a:t>
            </a:r>
            <a:r>
              <a:rPr lang="vi-VN" sz="2000" dirty="0">
                <a:solidFill>
                  <a:srgbClr val="000000"/>
                </a:solidFill>
              </a:rPr>
              <a:t> boring for us </a:t>
            </a:r>
            <a:r>
              <a:rPr lang="vi-VN" sz="2000" i="1" dirty="0">
                <a:solidFill>
                  <a:srgbClr val="000000"/>
                </a:solidFill>
              </a:rPr>
              <a:t>to listen to</a:t>
            </a:r>
            <a:r>
              <a:rPr lang="vi-VN" sz="2000" dirty="0">
                <a:solidFill>
                  <a:srgbClr val="000000"/>
                </a:solidFill>
              </a:rPr>
              <a:t>.</a:t>
            </a:r>
            <a:endParaRPr lang="en-US" sz="2000" dirty="0">
              <a:solidFill>
                <a:srgbClr val="000000"/>
              </a:solidFill>
            </a:endParaRPr>
          </a:p>
          <a:p>
            <a:pPr lvl="0"/>
            <a:r>
              <a:rPr lang="vi-VN" sz="2000" dirty="0">
                <a:solidFill>
                  <a:srgbClr val="000000"/>
                </a:solidFill>
              </a:rPr>
              <a:t>SO THAT + Clause </a:t>
            </a:r>
            <a:r>
              <a:rPr lang="vi-VN" sz="2000" dirty="0">
                <a:solidFill>
                  <a:srgbClr val="000000"/>
                </a:solidFill>
                <a:sym typeface="Wingdings"/>
              </a:rPr>
              <a:t></a:t>
            </a:r>
            <a:r>
              <a:rPr lang="vi-VN" sz="2000" dirty="0">
                <a:solidFill>
                  <a:srgbClr val="000000"/>
                </a:solidFill>
              </a:rPr>
              <a:t> (để…</a:t>
            </a:r>
            <a:r>
              <a:rPr lang="vi-VN" sz="2400" dirty="0">
                <a:solidFill>
                  <a:srgbClr val="000000"/>
                </a:solidFill>
              </a:rPr>
              <a:t>) </a:t>
            </a:r>
            <a:r>
              <a:rPr lang="vi-VN" sz="2000" dirty="0">
                <a:solidFill>
                  <a:srgbClr val="000000"/>
                </a:solidFill>
              </a:rPr>
              <a:t>giới thiệu mệnh để trạng từ chỉ mục đích </a:t>
            </a:r>
            <a:endParaRPr lang="vi-VN" sz="2000" dirty="0" smtClean="0">
              <a:solidFill>
                <a:srgbClr val="000000"/>
              </a:solidFill>
            </a:endParaRPr>
          </a:p>
          <a:p>
            <a:pPr lvl="0">
              <a:buFontTx/>
              <a:buChar char="-"/>
            </a:pPr>
            <a:r>
              <a:rPr lang="vi-VN" sz="2000" dirty="0" smtClean="0">
                <a:solidFill>
                  <a:srgbClr val="000000"/>
                </a:solidFill>
              </a:rPr>
              <a:t>I’m </a:t>
            </a:r>
            <a:r>
              <a:rPr lang="vi-VN" sz="2000" dirty="0">
                <a:solidFill>
                  <a:srgbClr val="000000"/>
                </a:solidFill>
              </a:rPr>
              <a:t>studying hard </a:t>
            </a:r>
            <a:r>
              <a:rPr lang="vi-VN" sz="2000" i="1" dirty="0">
                <a:solidFill>
                  <a:srgbClr val="000000"/>
                </a:solidFill>
              </a:rPr>
              <a:t>so that I can keep pace with my classmates</a:t>
            </a:r>
            <a:r>
              <a:rPr lang="vi-VN" sz="2000" dirty="0" smtClean="0">
                <a:solidFill>
                  <a:srgbClr val="000000"/>
                </a:solidFill>
              </a:rPr>
              <a:t>.</a:t>
            </a:r>
            <a:endParaRPr lang="en-US" sz="2000" dirty="0">
              <a:solidFill>
                <a:srgbClr val="000000"/>
              </a:solidFill>
            </a:endParaRPr>
          </a:p>
          <a:p>
            <a:pPr lvl="0"/>
            <a:r>
              <a:rPr lang="vi-VN" sz="2000" dirty="0">
                <a:solidFill>
                  <a:srgbClr val="000000"/>
                </a:solidFill>
              </a:rPr>
              <a:t>IN ORDER TO   + </a:t>
            </a:r>
            <a:r>
              <a:rPr lang="vi-VN" sz="2000" dirty="0" smtClean="0">
                <a:solidFill>
                  <a:srgbClr val="000000"/>
                </a:solidFill>
              </a:rPr>
              <a:t>V </a:t>
            </a:r>
            <a:r>
              <a:rPr lang="vi-VN" sz="2000" dirty="0">
                <a:solidFill>
                  <a:srgbClr val="000000"/>
                </a:solidFill>
                <a:sym typeface="Wingdings"/>
              </a:rPr>
              <a:t></a:t>
            </a:r>
            <a:r>
              <a:rPr lang="vi-VN" sz="2000" dirty="0">
                <a:solidFill>
                  <a:srgbClr val="000000"/>
                </a:solidFill>
              </a:rPr>
              <a:t> (để…</a:t>
            </a:r>
            <a:r>
              <a:rPr lang="vi-VN" sz="2000" dirty="0" smtClean="0">
                <a:solidFill>
                  <a:srgbClr val="000000"/>
                </a:solidFill>
              </a:rPr>
              <a:t>): cụm </a:t>
            </a:r>
            <a:r>
              <a:rPr lang="vi-VN" sz="2000" dirty="0">
                <a:solidFill>
                  <a:srgbClr val="000000"/>
                </a:solidFill>
              </a:rPr>
              <a:t>động từ nguyên mẫu chỉ </a:t>
            </a:r>
            <a:r>
              <a:rPr lang="vi-VN" sz="2000" dirty="0" smtClean="0">
                <a:solidFill>
                  <a:srgbClr val="000000"/>
                </a:solidFill>
              </a:rPr>
              <a:t>mục đích.</a:t>
            </a:r>
            <a:endParaRPr lang="en-US" sz="2000" dirty="0">
              <a:solidFill>
                <a:srgbClr val="000000"/>
              </a:solidFill>
            </a:endParaRPr>
          </a:p>
          <a:p>
            <a:r>
              <a:rPr lang="vi-VN" sz="2000" dirty="0" smtClean="0">
                <a:solidFill>
                  <a:srgbClr val="000000"/>
                </a:solidFill>
              </a:rPr>
              <a:t>SO  </a:t>
            </a:r>
            <a:r>
              <a:rPr lang="vi-VN" sz="2000" dirty="0">
                <a:solidFill>
                  <a:srgbClr val="000000"/>
                </a:solidFill>
              </a:rPr>
              <a:t>AS  TO	</a:t>
            </a:r>
            <a:endParaRPr lang="vi-VN" sz="2000" dirty="0" smtClean="0">
              <a:solidFill>
                <a:srgbClr val="000000"/>
              </a:solidFill>
            </a:endParaRPr>
          </a:p>
          <a:p>
            <a:r>
              <a:rPr lang="vi-VN" sz="2000" dirty="0" smtClean="0"/>
              <a:t>TO</a:t>
            </a:r>
            <a:endParaRPr lang="en-US" sz="2000" dirty="0"/>
          </a:p>
          <a:p>
            <a:pPr marL="0" indent="0">
              <a:buNone/>
            </a:pPr>
            <a:r>
              <a:rPr lang="vi-VN" sz="2000" dirty="0" smtClean="0"/>
              <a:t>- I’m </a:t>
            </a:r>
            <a:r>
              <a:rPr lang="vi-VN" sz="2000" dirty="0"/>
              <a:t>studying hard </a:t>
            </a:r>
            <a:r>
              <a:rPr lang="vi-VN" sz="2000" i="1" dirty="0"/>
              <a:t>in order to keep pace with my classmates</a:t>
            </a:r>
            <a:r>
              <a:rPr lang="vi-VN" sz="2000" dirty="0"/>
              <a:t>.</a:t>
            </a:r>
            <a:endParaRPr lang="en-US" sz="2000" dirty="0"/>
          </a:p>
          <a:p>
            <a:pPr marL="0" indent="0">
              <a:buNone/>
            </a:pPr>
            <a:r>
              <a:rPr lang="vi-VN" sz="2000" dirty="0" smtClean="0"/>
              <a:t>- </a:t>
            </a:r>
            <a:r>
              <a:rPr lang="vi-VN" sz="2000" i="1" dirty="0" smtClean="0"/>
              <a:t>So </a:t>
            </a:r>
            <a:r>
              <a:rPr lang="vi-VN" sz="2000" i="1" dirty="0"/>
              <a:t>as not to be late for class</a:t>
            </a:r>
            <a:r>
              <a:rPr lang="vi-VN" sz="2000" dirty="0"/>
              <a:t>, John must get up early.</a:t>
            </a:r>
            <a:endParaRPr lang="en-US" sz="2000" dirty="0"/>
          </a:p>
          <a:p>
            <a:pPr marL="0" indent="0">
              <a:buNone/>
            </a:pPr>
            <a:r>
              <a:rPr lang="vi-VN" sz="2000" dirty="0"/>
              <a:t>- We learn English </a:t>
            </a:r>
            <a:r>
              <a:rPr lang="vi-VN" sz="2000" i="1" dirty="0"/>
              <a:t>to have better communication with other people</a:t>
            </a:r>
            <a:r>
              <a:rPr lang="vi-VN" sz="2000" dirty="0"/>
              <a:t>.</a:t>
            </a:r>
            <a:endParaRPr lang="en-US" sz="2000" dirty="0"/>
          </a:p>
          <a:p>
            <a:pPr lvl="0"/>
            <a:endParaRPr lang="en-US" sz="2000" dirty="0"/>
          </a:p>
        </p:txBody>
      </p:sp>
    </p:spTree>
    <p:extLst>
      <p:ext uri="{BB962C8B-B14F-4D97-AF65-F5344CB8AC3E}">
        <p14:creationId xmlns:p14="http://schemas.microsoft.com/office/powerpoint/2010/main" val="300330374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vi-VN" b="1" dirty="0"/>
              <a:t>Một số cấu trúc</a:t>
            </a:r>
            <a:endParaRPr lang="en-US" dirty="0"/>
          </a:p>
        </p:txBody>
      </p:sp>
      <p:sp>
        <p:nvSpPr>
          <p:cNvPr id="3" name="Content Placeholder 2"/>
          <p:cNvSpPr>
            <a:spLocks noGrp="1"/>
          </p:cNvSpPr>
          <p:nvPr>
            <p:ph idx="1"/>
          </p:nvPr>
        </p:nvSpPr>
        <p:spPr>
          <a:xfrm>
            <a:off x="152400" y="1219200"/>
            <a:ext cx="8763000" cy="5181600"/>
          </a:xfrm>
        </p:spPr>
        <p:txBody>
          <a:bodyPr>
            <a:normAutofit fontScale="70000" lnSpcReduction="20000"/>
          </a:bodyPr>
          <a:lstStyle/>
          <a:p>
            <a:pPr lvl="0"/>
            <a:r>
              <a:rPr lang="vi-VN" dirty="0">
                <a:solidFill>
                  <a:srgbClr val="000000"/>
                </a:solidFill>
              </a:rPr>
              <a:t>Adj / Adv + ENOUGH + (for someone) + TO + Inf   </a:t>
            </a:r>
            <a:r>
              <a:rPr lang="vi-VN" dirty="0">
                <a:sym typeface="Wingdings"/>
              </a:rPr>
              <a:t></a:t>
            </a:r>
            <a:r>
              <a:rPr lang="vi-VN" dirty="0"/>
              <a:t> (đủ… để…)</a:t>
            </a:r>
            <a:endParaRPr lang="en-US" dirty="0"/>
          </a:p>
          <a:p>
            <a:pPr marL="0" indent="0">
              <a:buNone/>
            </a:pPr>
            <a:r>
              <a:rPr lang="vi-VN" dirty="0"/>
              <a:t>- The questions were easy </a:t>
            </a:r>
            <a:r>
              <a:rPr lang="vi-VN" i="1" dirty="0"/>
              <a:t>enough for her to answer</a:t>
            </a:r>
            <a:r>
              <a:rPr lang="vi-VN" dirty="0"/>
              <a:t>.</a:t>
            </a:r>
            <a:endParaRPr lang="en-US" dirty="0"/>
          </a:p>
          <a:p>
            <a:pPr marL="0" indent="0">
              <a:buNone/>
            </a:pPr>
            <a:r>
              <a:rPr lang="vi-VN" dirty="0"/>
              <a:t>- The teacher spoke clearly </a:t>
            </a:r>
            <a:r>
              <a:rPr lang="vi-VN" i="1" dirty="0"/>
              <a:t>enough for us to understand him</a:t>
            </a:r>
            <a:r>
              <a:rPr lang="vi-VN" dirty="0"/>
              <a:t>.</a:t>
            </a:r>
            <a:endParaRPr lang="en-US" dirty="0"/>
          </a:p>
          <a:p>
            <a:pPr lvl="0"/>
            <a:r>
              <a:rPr lang="vi-VN" dirty="0">
                <a:solidFill>
                  <a:srgbClr val="000000"/>
                </a:solidFill>
              </a:rPr>
              <a:t>IT + Takes / Took + SOMEONE + TIME + TO + Inf   </a:t>
            </a:r>
            <a:r>
              <a:rPr lang="vi-VN" dirty="0">
                <a:solidFill>
                  <a:srgbClr val="000000"/>
                </a:solidFill>
                <a:sym typeface="Wingdings"/>
              </a:rPr>
              <a:t></a:t>
            </a:r>
            <a:r>
              <a:rPr lang="vi-VN" dirty="0">
                <a:solidFill>
                  <a:srgbClr val="000000"/>
                </a:solidFill>
              </a:rPr>
              <a:t> </a:t>
            </a:r>
            <a:r>
              <a:rPr lang="vi-VN" dirty="0"/>
              <a:t>(ai đó mất bao lâu để làm việc gì…)</a:t>
            </a:r>
            <a:endParaRPr lang="en-US" dirty="0"/>
          </a:p>
          <a:p>
            <a:pPr marL="0" indent="0">
              <a:buNone/>
            </a:pPr>
            <a:r>
              <a:rPr lang="vi-VN" dirty="0"/>
              <a:t>- It took me five minutes to walk to the post office.</a:t>
            </a:r>
            <a:endParaRPr lang="en-US" dirty="0"/>
          </a:p>
          <a:p>
            <a:pPr marL="0" indent="0">
              <a:buNone/>
            </a:pPr>
            <a:r>
              <a:rPr lang="vi-VN" dirty="0"/>
              <a:t>- It takes us two hours to fly from Hanoi to Ho Chi Minh City.</a:t>
            </a:r>
            <a:endParaRPr lang="en-US" dirty="0"/>
          </a:p>
          <a:p>
            <a:pPr lvl="0"/>
            <a:r>
              <a:rPr lang="vi-VN" dirty="0">
                <a:solidFill>
                  <a:srgbClr val="000000"/>
                </a:solidFill>
              </a:rPr>
              <a:t>HAVE + Object + Past Participle     </a:t>
            </a:r>
            <a:r>
              <a:rPr lang="vi-VN" dirty="0">
                <a:sym typeface="Wingdings"/>
              </a:rPr>
              <a:t></a:t>
            </a:r>
            <a:r>
              <a:rPr lang="vi-VN" dirty="0"/>
              <a:t> (nhờ ai làm …) là hình thức sai khiến (causative form)</a:t>
            </a:r>
            <a:endParaRPr lang="en-US" dirty="0"/>
          </a:p>
          <a:p>
            <a:pPr marL="0" indent="0">
              <a:buNone/>
            </a:pPr>
            <a:r>
              <a:rPr lang="vi-VN" dirty="0"/>
              <a:t>- Mary is going to have her hair done.</a:t>
            </a:r>
            <a:endParaRPr lang="en-US" dirty="0"/>
          </a:p>
          <a:p>
            <a:pPr marL="0" indent="0">
              <a:buNone/>
            </a:pPr>
            <a:r>
              <a:rPr lang="vi-VN" dirty="0"/>
              <a:t>- He had his car washed yesterday.</a:t>
            </a:r>
            <a:endParaRPr lang="en-US" dirty="0"/>
          </a:p>
          <a:p>
            <a:pPr lvl="0"/>
            <a:r>
              <a:rPr lang="vi-VN" dirty="0">
                <a:solidFill>
                  <a:srgbClr val="000000"/>
                </a:solidFill>
              </a:rPr>
              <a:t>IT + BE + Adj + (for someone) + TO + Inf</a:t>
            </a:r>
            <a:endParaRPr lang="en-US" dirty="0">
              <a:solidFill>
                <a:srgbClr val="000000"/>
              </a:solidFill>
            </a:endParaRPr>
          </a:p>
          <a:p>
            <a:pPr marL="0" indent="0">
              <a:buNone/>
            </a:pPr>
            <a:r>
              <a:rPr lang="vi-VN" dirty="0"/>
              <a:t>- It is difficult for us to master a foreign language.</a:t>
            </a:r>
            <a:endParaRPr lang="en-US" dirty="0"/>
          </a:p>
          <a:p>
            <a:pPr marL="0" indent="0">
              <a:buNone/>
            </a:pPr>
            <a:r>
              <a:rPr lang="vi-VN" dirty="0"/>
              <a:t>- It is dangerous to drive too fast.</a:t>
            </a:r>
            <a:r>
              <a:rPr lang="en-US" dirty="0"/>
              <a:t> </a:t>
            </a:r>
          </a:p>
        </p:txBody>
      </p:sp>
    </p:spTree>
    <p:extLst>
      <p:ext uri="{BB962C8B-B14F-4D97-AF65-F5344CB8AC3E}">
        <p14:creationId xmlns:p14="http://schemas.microsoft.com/office/powerpoint/2010/main" val="425300198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1362"/>
          </a:xfrm>
        </p:spPr>
        <p:txBody>
          <a:bodyPr>
            <a:normAutofit fontScale="90000"/>
          </a:bodyPr>
          <a:lstStyle/>
          <a:p>
            <a:r>
              <a:rPr lang="en-US" dirty="0" smtClean="0"/>
              <a:t>Conditionals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0117041"/>
              </p:ext>
            </p:extLst>
          </p:nvPr>
        </p:nvGraphicFramePr>
        <p:xfrm>
          <a:off x="169332" y="1100138"/>
          <a:ext cx="8974667" cy="6644639"/>
        </p:xfrm>
        <a:graphic>
          <a:graphicData uri="http://schemas.openxmlformats.org/drawingml/2006/table">
            <a:tbl>
              <a:tblPr firstRow="1" bandRow="1">
                <a:tableStyleId>{C083E6E3-FA7D-4D7B-A595-EF9225AFEA82}</a:tableStyleId>
              </a:tblPr>
              <a:tblGrid>
                <a:gridCol w="2587132"/>
                <a:gridCol w="6387535"/>
              </a:tblGrid>
              <a:tr h="1082901">
                <a:tc>
                  <a:txBody>
                    <a:bodyPr/>
                    <a:lstStyle/>
                    <a:p>
                      <a:r>
                        <a:rPr lang="en-US" sz="2800" dirty="0" smtClean="0"/>
                        <a:t>1</a:t>
                      </a:r>
                      <a:r>
                        <a:rPr lang="en-US" sz="2800" baseline="30000" dirty="0" smtClean="0"/>
                        <a:t>st</a:t>
                      </a:r>
                      <a:r>
                        <a:rPr lang="en-US" sz="2800" dirty="0" smtClean="0"/>
                        <a:t> conditional</a:t>
                      </a:r>
                    </a:p>
                    <a:p>
                      <a:r>
                        <a:rPr lang="en-US" sz="2800" b="0" dirty="0" smtClean="0"/>
                        <a:t>(future)</a:t>
                      </a:r>
                      <a:endParaRPr lang="en-US" sz="2800" b="0" dirty="0"/>
                    </a:p>
                  </a:txBody>
                  <a:tcPr/>
                </a:tc>
                <a:tc>
                  <a:txBody>
                    <a:bodyPr/>
                    <a:lstStyle/>
                    <a:p>
                      <a:pPr algn="ctr"/>
                      <a:r>
                        <a:rPr lang="en-US" sz="2800" dirty="0" smtClean="0">
                          <a:solidFill>
                            <a:srgbClr val="000000"/>
                          </a:solidFill>
                        </a:rPr>
                        <a:t>IF + </a:t>
                      </a:r>
                      <a:r>
                        <a:rPr lang="en-US" sz="2800" u="sng" dirty="0" smtClean="0">
                          <a:solidFill>
                            <a:srgbClr val="000000"/>
                          </a:solidFill>
                        </a:rPr>
                        <a:t>S </a:t>
                      </a:r>
                      <a:r>
                        <a:rPr lang="en-US" sz="2800" dirty="0" smtClean="0">
                          <a:solidFill>
                            <a:srgbClr val="000000"/>
                          </a:solidFill>
                        </a:rPr>
                        <a:t>+ V, S</a:t>
                      </a:r>
                      <a:r>
                        <a:rPr lang="en-US" sz="2800" baseline="0" dirty="0" smtClean="0">
                          <a:solidFill>
                            <a:srgbClr val="000000"/>
                          </a:solidFill>
                        </a:rPr>
                        <a:t> + </a:t>
                      </a:r>
                      <a:r>
                        <a:rPr lang="en-US" sz="2800" u="sng" baseline="0" dirty="0" smtClean="0">
                          <a:solidFill>
                            <a:srgbClr val="000000"/>
                          </a:solidFill>
                        </a:rPr>
                        <a:t>WILL + V</a:t>
                      </a:r>
                    </a:p>
                    <a:p>
                      <a:r>
                        <a:rPr lang="en-US" sz="2400" dirty="0" smtClean="0">
                          <a:solidFill>
                            <a:srgbClr val="000000"/>
                          </a:solidFill>
                        </a:rPr>
                        <a:t>If I have a lot of money, I’ll buy a new car</a:t>
                      </a:r>
                    </a:p>
                    <a:p>
                      <a:r>
                        <a:rPr lang="en-US" sz="2400" dirty="0" smtClean="0">
                          <a:solidFill>
                            <a:srgbClr val="000000"/>
                          </a:solidFill>
                        </a:rPr>
                        <a:t>If......</a:t>
                      </a:r>
                      <a:endParaRPr lang="en-US" sz="2400" dirty="0">
                        <a:solidFill>
                          <a:srgbClr val="000000"/>
                        </a:solidFill>
                      </a:endParaRPr>
                    </a:p>
                  </a:txBody>
                  <a:tcPr/>
                </a:tc>
              </a:tr>
              <a:tr h="818779">
                <a:tc>
                  <a:txBody>
                    <a:bodyPr/>
                    <a:lstStyle/>
                    <a:p>
                      <a:r>
                        <a:rPr lang="en-US" sz="2800" b="1" dirty="0" smtClean="0"/>
                        <a:t>2</a:t>
                      </a:r>
                      <a:r>
                        <a:rPr lang="en-US" sz="2800" b="1" baseline="30000" dirty="0" smtClean="0"/>
                        <a:t>nd</a:t>
                      </a:r>
                      <a:r>
                        <a:rPr lang="en-US" sz="2800" b="1" dirty="0" smtClean="0"/>
                        <a:t> conditional</a:t>
                      </a:r>
                    </a:p>
                    <a:p>
                      <a:r>
                        <a:rPr lang="en-US" sz="2800" dirty="0" smtClean="0"/>
                        <a:t>(present)</a:t>
                      </a:r>
                      <a:endParaRPr lang="en-US" sz="2800" dirty="0"/>
                    </a:p>
                  </a:txBody>
                  <a:tcPr/>
                </a:tc>
                <a:tc>
                  <a:txBody>
                    <a:bodyPr/>
                    <a:lstStyle/>
                    <a:p>
                      <a:pPr algn="ctr"/>
                      <a:r>
                        <a:rPr lang="en-US" sz="2800" b="1" dirty="0" smtClean="0">
                          <a:solidFill>
                            <a:srgbClr val="000000"/>
                          </a:solidFill>
                        </a:rPr>
                        <a:t>IF + S + </a:t>
                      </a:r>
                      <a:r>
                        <a:rPr lang="en-US" sz="2800" b="1" u="sng" dirty="0" err="1" smtClean="0">
                          <a:solidFill>
                            <a:srgbClr val="000000"/>
                          </a:solidFill>
                        </a:rPr>
                        <a:t>Ved</a:t>
                      </a:r>
                      <a:r>
                        <a:rPr lang="en-US" sz="2800" b="1" dirty="0" smtClean="0">
                          <a:solidFill>
                            <a:srgbClr val="000000"/>
                          </a:solidFill>
                        </a:rPr>
                        <a:t>, S + </a:t>
                      </a:r>
                      <a:r>
                        <a:rPr lang="en-US" sz="2800" b="1" u="sng" dirty="0" smtClean="0">
                          <a:solidFill>
                            <a:srgbClr val="000000"/>
                          </a:solidFill>
                        </a:rPr>
                        <a:t>WOULD + V</a:t>
                      </a:r>
                    </a:p>
                    <a:p>
                      <a:r>
                        <a:rPr lang="en-US" sz="2800" dirty="0" smtClean="0">
                          <a:solidFill>
                            <a:srgbClr val="000000"/>
                          </a:solidFill>
                        </a:rPr>
                        <a:t>If I were you, I wouldn’t do like that</a:t>
                      </a:r>
                      <a:endParaRPr lang="en-US" sz="2800" dirty="0">
                        <a:solidFill>
                          <a:srgbClr val="000000"/>
                        </a:solidFill>
                      </a:endParaRPr>
                    </a:p>
                  </a:txBody>
                  <a:tcPr/>
                </a:tc>
              </a:tr>
              <a:tr h="1188550">
                <a:tc>
                  <a:txBody>
                    <a:bodyPr/>
                    <a:lstStyle/>
                    <a:p>
                      <a:r>
                        <a:rPr lang="en-US" sz="2800" b="1" dirty="0" smtClean="0"/>
                        <a:t>3</a:t>
                      </a:r>
                      <a:r>
                        <a:rPr lang="en-US" sz="2800" b="1" baseline="30000" dirty="0" smtClean="0"/>
                        <a:t>rd</a:t>
                      </a:r>
                      <a:r>
                        <a:rPr lang="en-US" sz="2800" b="1" dirty="0" smtClean="0"/>
                        <a:t> conditional</a:t>
                      </a:r>
                    </a:p>
                    <a:p>
                      <a:r>
                        <a:rPr lang="en-US" sz="2800" b="0" dirty="0" smtClean="0"/>
                        <a:t>(past)</a:t>
                      </a:r>
                      <a:endParaRPr lang="en-US" sz="2800" b="0" dirty="0"/>
                    </a:p>
                  </a:txBody>
                  <a:tcPr/>
                </a:tc>
                <a:tc>
                  <a:txBody>
                    <a:bodyPr/>
                    <a:lstStyle/>
                    <a:p>
                      <a:r>
                        <a:rPr lang="en-US" sz="2800" b="1" dirty="0" smtClean="0">
                          <a:solidFill>
                            <a:srgbClr val="000000"/>
                          </a:solidFill>
                        </a:rPr>
                        <a:t>IF + S + </a:t>
                      </a:r>
                      <a:r>
                        <a:rPr lang="en-US" sz="2800" b="1" u="sng" dirty="0" smtClean="0">
                          <a:solidFill>
                            <a:srgbClr val="000000"/>
                          </a:solidFill>
                        </a:rPr>
                        <a:t>HAD + PII</a:t>
                      </a:r>
                      <a:r>
                        <a:rPr lang="en-US" sz="2800" b="1" dirty="0" smtClean="0">
                          <a:solidFill>
                            <a:srgbClr val="000000"/>
                          </a:solidFill>
                        </a:rPr>
                        <a:t>, S + </a:t>
                      </a:r>
                      <a:r>
                        <a:rPr lang="en-US" sz="2800" b="1" u="sng" dirty="0" smtClean="0">
                          <a:solidFill>
                            <a:srgbClr val="000000"/>
                          </a:solidFill>
                        </a:rPr>
                        <a:t>WOULD +HAVE +PII</a:t>
                      </a:r>
                      <a:r>
                        <a:rPr lang="en-US" sz="2800" b="1" dirty="0" smtClean="0">
                          <a:solidFill>
                            <a:srgbClr val="000000"/>
                          </a:solidFill>
                        </a:rPr>
                        <a:t>.</a:t>
                      </a:r>
                    </a:p>
                    <a:p>
                      <a:r>
                        <a:rPr lang="en-US" sz="2800" dirty="0" smtClean="0">
                          <a:solidFill>
                            <a:srgbClr val="000000"/>
                          </a:solidFill>
                        </a:rPr>
                        <a:t>If we hadn’t been late, we’d have seen the start of the film.</a:t>
                      </a:r>
                      <a:endParaRPr lang="en-US" sz="2800" dirty="0">
                        <a:solidFill>
                          <a:srgbClr val="000000"/>
                        </a:solidFill>
                      </a:endParaRPr>
                    </a:p>
                  </a:txBody>
                  <a:tcPr/>
                </a:tc>
              </a:tr>
              <a:tr h="2667634">
                <a:tc>
                  <a:txBody>
                    <a:bodyPr/>
                    <a:lstStyle/>
                    <a:p>
                      <a:r>
                        <a:rPr lang="en-US" sz="2800" b="0" dirty="0" smtClean="0"/>
                        <a:t>Wish</a:t>
                      </a:r>
                      <a:endParaRPr lang="en-US" sz="28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rgbClr val="000000"/>
                          </a:solidFill>
                        </a:rPr>
                        <a:t>S +</a:t>
                      </a:r>
                      <a:r>
                        <a:rPr lang="en-US" sz="2800" baseline="0" dirty="0" smtClean="0">
                          <a:solidFill>
                            <a:srgbClr val="000000"/>
                          </a:solidFill>
                        </a:rPr>
                        <a:t> w</a:t>
                      </a:r>
                      <a:r>
                        <a:rPr lang="en-US" sz="2800" dirty="0" smtClean="0">
                          <a:solidFill>
                            <a:srgbClr val="000000"/>
                          </a:solidFill>
                        </a:rPr>
                        <a:t>ish + S could/ would +V</a:t>
                      </a:r>
                    </a:p>
                    <a:p>
                      <a:r>
                        <a:rPr lang="en-US" sz="2800" dirty="0" smtClean="0">
                          <a:solidFill>
                            <a:srgbClr val="000000"/>
                          </a:solidFill>
                        </a:rPr>
                        <a:t>S +</a:t>
                      </a:r>
                      <a:r>
                        <a:rPr lang="en-US" sz="2800" baseline="0" dirty="0" smtClean="0">
                          <a:solidFill>
                            <a:srgbClr val="000000"/>
                          </a:solidFill>
                        </a:rPr>
                        <a:t> w</a:t>
                      </a:r>
                      <a:r>
                        <a:rPr lang="en-US" sz="2800" dirty="0" smtClean="0">
                          <a:solidFill>
                            <a:srgbClr val="000000"/>
                          </a:solidFill>
                        </a:rPr>
                        <a:t>ish + S +</a:t>
                      </a:r>
                      <a:r>
                        <a:rPr lang="en-US" sz="2800" baseline="0" dirty="0" smtClean="0">
                          <a:solidFill>
                            <a:srgbClr val="000000"/>
                          </a:solidFill>
                        </a:rPr>
                        <a:t> </a:t>
                      </a:r>
                      <a:r>
                        <a:rPr lang="en-US" sz="2800" baseline="0" dirty="0" err="1" smtClean="0">
                          <a:solidFill>
                            <a:srgbClr val="000000"/>
                          </a:solidFill>
                        </a:rPr>
                        <a:t>Ved</a:t>
                      </a:r>
                      <a:endParaRPr lang="en-US" sz="2800" dirty="0" smtClean="0">
                        <a:solidFill>
                          <a:srgbClr val="000000"/>
                        </a:solidFill>
                      </a:endParaRPr>
                    </a:p>
                    <a:p>
                      <a:r>
                        <a:rPr lang="en-US" sz="2800" dirty="0" smtClean="0">
                          <a:solidFill>
                            <a:srgbClr val="000000"/>
                          </a:solidFill>
                        </a:rPr>
                        <a:t>S + wish + S had done</a:t>
                      </a:r>
                    </a:p>
                    <a:p>
                      <a:r>
                        <a:rPr lang="en-US" sz="2800" dirty="0" err="1" smtClean="0">
                          <a:solidFill>
                            <a:srgbClr val="000000"/>
                          </a:solidFill>
                        </a:rPr>
                        <a:t>Vd</a:t>
                      </a:r>
                      <a:r>
                        <a:rPr lang="en-US" sz="2800" dirty="0" smtClean="0">
                          <a:solidFill>
                            <a:srgbClr val="000000"/>
                          </a:solidFill>
                        </a:rPr>
                        <a:t>: I wish my pain in my back recovered.</a:t>
                      </a:r>
                    </a:p>
                    <a:p>
                      <a:endParaRPr lang="en-US" sz="2800" dirty="0" smtClean="0">
                        <a:solidFill>
                          <a:srgbClr val="000000"/>
                        </a:solidFill>
                      </a:endParaRPr>
                    </a:p>
                    <a:p>
                      <a:endParaRPr lang="en-US" sz="2800" dirty="0" smtClean="0">
                        <a:solidFill>
                          <a:srgbClr val="000000"/>
                        </a:solidFill>
                      </a:endParaRPr>
                    </a:p>
                    <a:p>
                      <a:endParaRPr lang="en-US" sz="2800" dirty="0" smtClean="0">
                        <a:solidFill>
                          <a:srgbClr val="000000"/>
                        </a:solidFill>
                      </a:endParaRPr>
                    </a:p>
                  </a:txBody>
                  <a:tcPr/>
                </a:tc>
              </a:tr>
            </a:tbl>
          </a:graphicData>
        </a:graphic>
      </p:graphicFrame>
    </p:spTree>
    <p:extLst>
      <p:ext uri="{BB962C8B-B14F-4D97-AF65-F5344CB8AC3E}">
        <p14:creationId xmlns:p14="http://schemas.microsoft.com/office/powerpoint/2010/main" val="1924180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TRỢ </a:t>
            </a:r>
            <a:r>
              <a:rPr lang="en-US" dirty="0" smtClean="0">
                <a:latin typeface="Times New Roman" pitchFamily="18" charset="0"/>
                <a:cs typeface="Times New Roman" pitchFamily="18" charset="0"/>
              </a:rPr>
              <a:t>ĐỘNG</a:t>
            </a:r>
            <a:r>
              <a:rPr lang="en-US" dirty="0" smtClean="0"/>
              <a:t> TỪ HÌNH THÁI</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4815778"/>
              </p:ext>
            </p:extLst>
          </p:nvPr>
        </p:nvGraphicFramePr>
        <p:xfrm>
          <a:off x="457200" y="914400"/>
          <a:ext cx="8229600" cy="5486400"/>
        </p:xfrm>
        <a:graphic>
          <a:graphicData uri="http://schemas.openxmlformats.org/drawingml/2006/table">
            <a:tbl>
              <a:tblPr firstRow="1" bandRow="1">
                <a:tableStyleId>{5C22544A-7EE6-4342-B048-85BDC9FD1C3A}</a:tableStyleId>
              </a:tblPr>
              <a:tblGrid>
                <a:gridCol w="4114800"/>
                <a:gridCol w="4114800"/>
              </a:tblGrid>
              <a:tr h="472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could,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may,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might,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should,</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 must,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have to,</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 will,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can,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shall,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would,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ought to, </a:t>
                      </a:r>
                      <a:endParaRPr lang="en-US" sz="2800" b="1" i="1" kern="1200" dirty="0" smtClean="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800" b="1" i="1" kern="1200" dirty="0" smtClean="0">
                          <a:solidFill>
                            <a:schemeClr val="lt1"/>
                          </a:solidFill>
                          <a:effectLst/>
                          <a:latin typeface="+mn-lt"/>
                          <a:ea typeface="+mn-ea"/>
                          <a:cs typeface="+mn-cs"/>
                        </a:rPr>
                        <a:t>had better</a:t>
                      </a:r>
                      <a:endParaRPr lang="en-US" sz="2800" b="1" kern="1200" dirty="0" smtClean="0">
                        <a:solidFill>
                          <a:schemeClr val="lt1"/>
                        </a:solidFill>
                        <a:effectLst/>
                        <a:latin typeface="+mn-lt"/>
                        <a:ea typeface="+mn-ea"/>
                        <a:cs typeface="+mn-cs"/>
                      </a:endParaRPr>
                    </a:p>
                    <a:p>
                      <a:endParaRPr lang="en-US" dirty="0"/>
                    </a:p>
                  </a:txBody>
                  <a:tcPr/>
                </a:tc>
                <a:tc>
                  <a:txBody>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800" dirty="0" smtClean="0"/>
                        <a:t>               +    V</a:t>
                      </a:r>
                      <a:endParaRPr lang="en-US" sz="2800" dirty="0"/>
                    </a:p>
                  </a:txBody>
                  <a:tcPr/>
                </a:tc>
              </a:tr>
            </a:tbl>
          </a:graphicData>
        </a:graphic>
      </p:graphicFrame>
    </p:spTree>
    <p:extLst>
      <p:ext uri="{BB962C8B-B14F-4D97-AF65-F5344CB8AC3E}">
        <p14:creationId xmlns:p14="http://schemas.microsoft.com/office/powerpoint/2010/main" val="29892461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1838"/>
          </a:xfrm>
        </p:spPr>
        <p:txBody>
          <a:bodyPr/>
          <a:lstStyle/>
          <a:p>
            <a:r>
              <a:rPr lang="en-US" dirty="0" smtClean="0"/>
              <a:t>PRACTICE</a:t>
            </a:r>
            <a:endParaRPr lang="en-US" dirty="0"/>
          </a:p>
        </p:txBody>
      </p:sp>
      <p:sp>
        <p:nvSpPr>
          <p:cNvPr id="3" name="Content Placeholder 2"/>
          <p:cNvSpPr>
            <a:spLocks noGrp="1"/>
          </p:cNvSpPr>
          <p:nvPr>
            <p:ph idx="1"/>
          </p:nvPr>
        </p:nvSpPr>
        <p:spPr>
          <a:xfrm>
            <a:off x="1" y="1076476"/>
            <a:ext cx="9010952" cy="5049687"/>
          </a:xfrm>
        </p:spPr>
        <p:txBody>
          <a:bodyPr/>
          <a:lstStyle/>
          <a:p>
            <a:pPr marL="514350" indent="-514350">
              <a:buAutoNum type="arabicPeriod"/>
            </a:pPr>
            <a:r>
              <a:rPr lang="en-US" sz="2800" dirty="0" smtClean="0"/>
              <a:t>If you .......(tell) me you were going out to the beach, I’d have come with you.</a:t>
            </a:r>
          </a:p>
          <a:p>
            <a:pPr marL="514350" indent="-514350">
              <a:buAutoNum type="arabicPeriod"/>
            </a:pPr>
            <a:r>
              <a:rPr lang="en-US" sz="2800" dirty="0" smtClean="0"/>
              <a:t>If Dan had missed the plane, he....... (be) very annoyed.</a:t>
            </a:r>
          </a:p>
          <a:p>
            <a:pPr marL="514350" indent="-514350">
              <a:buAutoNum type="arabicPeriod"/>
            </a:pPr>
            <a:r>
              <a:rPr lang="en-US" sz="2800" dirty="0" smtClean="0"/>
              <a:t>If you ...... (not help) me I wouldn’t finish in time.</a:t>
            </a:r>
          </a:p>
          <a:p>
            <a:pPr marL="514350" indent="-514350">
              <a:buAutoNum type="arabicPeriod"/>
            </a:pPr>
            <a:r>
              <a:rPr lang="en-US" sz="2800" dirty="0" smtClean="0"/>
              <a:t>I’d have got you a present if I.......(know) it was your birthday.</a:t>
            </a:r>
          </a:p>
          <a:p>
            <a:pPr marL="514350" indent="-514350">
              <a:buAutoNum type="arabicPeriod"/>
            </a:pPr>
            <a:r>
              <a:rPr lang="en-US" sz="2800" dirty="0" smtClean="0"/>
              <a:t>Anna will tell him if she ..... (meet) him.</a:t>
            </a:r>
          </a:p>
          <a:p>
            <a:pPr marL="514350" indent="-514350">
              <a:buAutoNum type="arabicPeriod"/>
            </a:pPr>
            <a:r>
              <a:rPr lang="en-US" sz="2800" dirty="0" smtClean="0"/>
              <a:t>If I........... (be) the President, I ............ (change) the education system.</a:t>
            </a:r>
          </a:p>
          <a:p>
            <a:pPr marL="514350" indent="-514350">
              <a:buAutoNum type="arabicPeriod"/>
            </a:pPr>
            <a:endParaRPr lang="en-US" sz="2800" dirty="0"/>
          </a:p>
        </p:txBody>
      </p:sp>
    </p:spTree>
    <p:extLst>
      <p:ext uri="{BB962C8B-B14F-4D97-AF65-F5344CB8AC3E}">
        <p14:creationId xmlns:p14="http://schemas.microsoft.com/office/powerpoint/2010/main" val="393883725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vi-VN" b="1" dirty="0"/>
              <a:t>. Relative clauses (Mệnh đề quan hệ</a:t>
            </a:r>
            <a:r>
              <a:rPr lang="vi-VN" b="1" dirty="0" smtClean="0"/>
              <a:t>)</a:t>
            </a:r>
            <a:endParaRPr lang="en-US" dirty="0"/>
          </a:p>
        </p:txBody>
      </p:sp>
      <p:sp>
        <p:nvSpPr>
          <p:cNvPr id="3" name="Content Placeholder 2"/>
          <p:cNvSpPr>
            <a:spLocks noGrp="1"/>
          </p:cNvSpPr>
          <p:nvPr>
            <p:ph idx="1"/>
          </p:nvPr>
        </p:nvSpPr>
        <p:spPr>
          <a:xfrm>
            <a:off x="685800" y="914400"/>
            <a:ext cx="8229600" cy="5410199"/>
          </a:xfrm>
        </p:spPr>
        <p:txBody>
          <a:bodyPr>
            <a:normAutofit/>
          </a:bodyPr>
          <a:lstStyle/>
          <a:p>
            <a:r>
              <a:rPr lang="vi-VN" sz="2400" dirty="0" smtClean="0">
                <a:solidFill>
                  <a:srgbClr val="000000"/>
                </a:solidFill>
              </a:rPr>
              <a:t>WHO </a:t>
            </a:r>
            <a:r>
              <a:rPr lang="vi-VN" sz="2400" dirty="0">
                <a:solidFill>
                  <a:srgbClr val="000000"/>
                </a:solidFill>
              </a:rPr>
              <a:t>và WHOM thay cho người. WHO đóng chức năng chủ ngữ, WHOM đóng chức năng tân </a:t>
            </a:r>
            <a:r>
              <a:rPr lang="vi-VN" sz="2400" dirty="0" smtClean="0">
                <a:solidFill>
                  <a:srgbClr val="000000"/>
                </a:solidFill>
              </a:rPr>
              <a:t>ngữ</a:t>
            </a:r>
          </a:p>
          <a:p>
            <a:pPr marL="0" indent="0">
              <a:buNone/>
            </a:pPr>
            <a:r>
              <a:rPr lang="vi-VN" sz="2400" i="1" dirty="0" smtClean="0">
                <a:solidFill>
                  <a:srgbClr val="000000"/>
                </a:solidFill>
              </a:rPr>
              <a:t>There was a burglar who broke in to the house.</a:t>
            </a:r>
            <a:endParaRPr lang="en-US" sz="2400" i="1" dirty="0">
              <a:solidFill>
                <a:srgbClr val="000000"/>
              </a:solidFill>
            </a:endParaRPr>
          </a:p>
          <a:p>
            <a:r>
              <a:rPr lang="vi-VN" sz="2400" dirty="0">
                <a:solidFill>
                  <a:srgbClr val="000000"/>
                </a:solidFill>
              </a:rPr>
              <a:t>WHICH thay cho vật, đóng chức năng chủ ngữ và tân ngữ</a:t>
            </a:r>
            <a:endParaRPr lang="en-US" sz="2400" dirty="0">
              <a:solidFill>
                <a:srgbClr val="000000"/>
              </a:solidFill>
            </a:endParaRPr>
          </a:p>
          <a:p>
            <a:r>
              <a:rPr lang="vi-VN" sz="2400" dirty="0" smtClean="0">
                <a:solidFill>
                  <a:srgbClr val="000000"/>
                </a:solidFill>
              </a:rPr>
              <a:t>THAT thay cho WHO, WHOM, WHICH trong các mệnh đề quan hệ hạn định (trong câu không có dấu phẩy)</a:t>
            </a:r>
            <a:endParaRPr lang="en-US" sz="2400" dirty="0" smtClean="0">
              <a:solidFill>
                <a:srgbClr val="000000"/>
              </a:solidFill>
            </a:endParaRPr>
          </a:p>
          <a:p>
            <a:r>
              <a:rPr lang="vi-VN" sz="2400" dirty="0" smtClean="0">
                <a:solidFill>
                  <a:srgbClr val="000000"/>
                </a:solidFill>
              </a:rPr>
              <a:t>WHOSE dùng </a:t>
            </a:r>
            <a:r>
              <a:rPr lang="vi-VN" sz="2400" dirty="0" smtClean="0"/>
              <a:t>thay thế cho các tính từ sở hữu như: its (của nó), his, her, their</a:t>
            </a:r>
            <a:endParaRPr lang="en-US" sz="2400" dirty="0" smtClean="0"/>
          </a:p>
          <a:p>
            <a:pPr marL="0" indent="0">
              <a:buNone/>
            </a:pPr>
            <a:endParaRPr lang="en-US" sz="6400" dirty="0"/>
          </a:p>
        </p:txBody>
      </p:sp>
    </p:spTree>
    <p:extLst>
      <p:ext uri="{BB962C8B-B14F-4D97-AF65-F5344CB8AC3E}">
        <p14:creationId xmlns:p14="http://schemas.microsoft.com/office/powerpoint/2010/main" val="24804519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vi-VN" b="1" dirty="0"/>
              <a:t>The pasive voice (câu bị động)</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lgn="ctr">
              <a:buNone/>
            </a:pPr>
            <a:r>
              <a:rPr lang="vi-VN" b="1" dirty="0"/>
              <a:t>	</a:t>
            </a:r>
            <a:r>
              <a:rPr lang="vi-VN" b="1" dirty="0" smtClean="0">
                <a:solidFill>
                  <a:srgbClr val="800000"/>
                </a:solidFill>
              </a:rPr>
              <a:t>BE + PII</a:t>
            </a:r>
            <a:endParaRPr lang="en-US" dirty="0">
              <a:solidFill>
                <a:srgbClr val="800000"/>
              </a:solidFill>
            </a:endParaRPr>
          </a:p>
          <a:p>
            <a:pPr>
              <a:buFontTx/>
              <a:buChar char="-"/>
            </a:pPr>
            <a:r>
              <a:rPr lang="vi-VN" dirty="0" smtClean="0"/>
              <a:t>Động </a:t>
            </a:r>
            <a:r>
              <a:rPr lang="vi-VN" dirty="0"/>
              <a:t>từ BE luôn có cùng thì với câu chủ động và hòa hợp với chủ ngữ mới</a:t>
            </a:r>
            <a:endParaRPr lang="en-US" dirty="0"/>
          </a:p>
          <a:p>
            <a:pPr marL="0" indent="0">
              <a:buNone/>
            </a:pPr>
            <a:r>
              <a:rPr lang="vi-VN" b="1" dirty="0" smtClean="0"/>
              <a:t>-</a:t>
            </a:r>
            <a:r>
              <a:rPr lang="vi-VN" dirty="0" smtClean="0"/>
              <a:t> Nếu chủ ngữ là: someone, somebody, people, they thì không cần có BY +  OBJECT   </a:t>
            </a:r>
            <a:endParaRPr lang="en-US" dirty="0" smtClean="0"/>
          </a:p>
          <a:p>
            <a:pPr marL="0" indent="0">
              <a:buNone/>
            </a:pPr>
            <a:r>
              <a:rPr lang="vi-VN" b="1" dirty="0" smtClean="0"/>
              <a:t>-</a:t>
            </a:r>
            <a:r>
              <a:rPr lang="vi-VN" dirty="0" smtClean="0"/>
              <a:t> Nếu chủ ngữ là : No one, Nobody thì bỏ BY NO ONE, BY NOBODY và thêm NOT vào câu bị động</a:t>
            </a:r>
            <a:endParaRPr lang="en-US" dirty="0" smtClean="0"/>
          </a:p>
          <a:p>
            <a:endParaRPr lang="en-US" dirty="0"/>
          </a:p>
        </p:txBody>
      </p:sp>
    </p:spTree>
    <p:extLst>
      <p:ext uri="{BB962C8B-B14F-4D97-AF65-F5344CB8AC3E}">
        <p14:creationId xmlns:p14="http://schemas.microsoft.com/office/powerpoint/2010/main" val="292359822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6846717"/>
              </p:ext>
            </p:extLst>
          </p:nvPr>
        </p:nvGraphicFramePr>
        <p:xfrm>
          <a:off x="457200" y="0"/>
          <a:ext cx="8229600" cy="6791960"/>
        </p:xfrm>
        <a:graphic>
          <a:graphicData uri="http://schemas.openxmlformats.org/drawingml/2006/table">
            <a:tbl>
              <a:tblPr firstRow="1" bandRow="1">
                <a:tableStyleId>{5C22544A-7EE6-4342-B048-85BDC9FD1C3A}</a:tableStyleId>
              </a:tblPr>
              <a:tblGrid>
                <a:gridCol w="2743200"/>
                <a:gridCol w="2743200"/>
                <a:gridCol w="2743200"/>
              </a:tblGrid>
              <a:tr h="485140">
                <a:tc>
                  <a:txBody>
                    <a:bodyPr/>
                    <a:lstStyle/>
                    <a:p>
                      <a:pPr marL="0" marR="0" algn="ctr">
                        <a:lnSpc>
                          <a:spcPts val="1500"/>
                        </a:lnSpc>
                        <a:spcBef>
                          <a:spcPts val="0"/>
                        </a:spcBef>
                        <a:spcAft>
                          <a:spcPts val="800"/>
                        </a:spcAft>
                        <a:tabLst>
                          <a:tab pos="360045" algn="l"/>
                        </a:tabLst>
                      </a:pPr>
                      <a:r>
                        <a:rPr lang="vi-VN" sz="2000" dirty="0">
                          <a:effectLst/>
                          <a:latin typeface="Times New Roman"/>
                          <a:ea typeface="Times New Roman"/>
                          <a:cs typeface="Times New Roman"/>
                        </a:rPr>
                        <a:t>Thì</a:t>
                      </a:r>
                      <a:endParaRPr lang="en-US" sz="2000" dirty="0">
                        <a:effectLst/>
                        <a:latin typeface="Arial"/>
                        <a:ea typeface="Arial"/>
                        <a:cs typeface="Times New Roman"/>
                      </a:endParaRPr>
                    </a:p>
                  </a:txBody>
                  <a:tcPr marL="68580" marR="68580" marT="0" marB="0" anchor="ctr"/>
                </a:tc>
                <a:tc>
                  <a:txBody>
                    <a:bodyPr/>
                    <a:lstStyle/>
                    <a:p>
                      <a:pPr marL="0" marR="0" algn="ctr">
                        <a:lnSpc>
                          <a:spcPts val="1500"/>
                        </a:lnSpc>
                        <a:spcBef>
                          <a:spcPts val="0"/>
                        </a:spcBef>
                        <a:spcAft>
                          <a:spcPts val="800"/>
                        </a:spcAft>
                        <a:tabLst>
                          <a:tab pos="360045" algn="l"/>
                        </a:tabLst>
                      </a:pPr>
                      <a:r>
                        <a:rPr lang="vi-VN" sz="2000">
                          <a:effectLst/>
                          <a:latin typeface="Times New Roman"/>
                          <a:ea typeface="Times New Roman"/>
                          <a:cs typeface="Times New Roman"/>
                        </a:rPr>
                        <a:t>Chủ động</a:t>
                      </a:r>
                      <a:endParaRPr lang="en-US" sz="2000">
                        <a:effectLst/>
                        <a:latin typeface="Arial"/>
                        <a:ea typeface="Arial"/>
                        <a:cs typeface="Times New Roman"/>
                      </a:endParaRPr>
                    </a:p>
                  </a:txBody>
                  <a:tcPr marL="68580" marR="68580" marT="0" marB="0" anchor="ctr"/>
                </a:tc>
                <a:tc>
                  <a:txBody>
                    <a:bodyPr/>
                    <a:lstStyle/>
                    <a:p>
                      <a:pPr marL="0" marR="0" algn="ctr">
                        <a:lnSpc>
                          <a:spcPts val="1500"/>
                        </a:lnSpc>
                        <a:spcBef>
                          <a:spcPts val="0"/>
                        </a:spcBef>
                        <a:spcAft>
                          <a:spcPts val="800"/>
                        </a:spcAft>
                        <a:tabLst>
                          <a:tab pos="360045" algn="l"/>
                        </a:tabLst>
                      </a:pPr>
                      <a:r>
                        <a:rPr lang="vi-VN" sz="2000">
                          <a:effectLst/>
                          <a:latin typeface="Times New Roman"/>
                          <a:ea typeface="Times New Roman"/>
                          <a:cs typeface="Times New Roman"/>
                        </a:rPr>
                        <a:t>Bị động</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Simple present</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V1(-s/-es)</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am / is / are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Present continuous</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am / is / are + Verb-ing</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am / is / are + being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Present perfect</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have / has + V3</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have / has + been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Present perfect continuous</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have / has + been  + Verb-ing</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have / has + been  + being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Simple past</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V2/-ed</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was / were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Past continuous</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was / were + Verb-ing</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was / were + being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Past perfect</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had + V3</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had + been + V3</a:t>
                      </a:r>
                      <a:endParaRPr lang="en-US" sz="200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Past perfect continuous</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had + been + Verb-ing</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had + been + being + V3</a:t>
                      </a:r>
                      <a:endParaRPr lang="en-US" sz="2000" dirty="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solidFill>
                            <a:srgbClr val="000000"/>
                          </a:solidFill>
                          <a:effectLst/>
                          <a:latin typeface="Times New Roman"/>
                          <a:ea typeface="Times New Roman"/>
                          <a:cs typeface="Times New Roman"/>
                        </a:rPr>
                        <a:t>Simple future</a:t>
                      </a:r>
                      <a:endParaRPr lang="en-US" sz="2000" dirty="0">
                        <a:solidFill>
                          <a:srgbClr val="000000"/>
                        </a:solidFill>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will + V1</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will + be + V3</a:t>
                      </a:r>
                      <a:endParaRPr lang="en-US" sz="2000" dirty="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Future continuous</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will + be + Verb-ing</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will + be + being + V3</a:t>
                      </a:r>
                      <a:endParaRPr lang="en-US" sz="2000" dirty="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Future perfect</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will + have + V3</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will + have + been + V3</a:t>
                      </a:r>
                      <a:endParaRPr lang="en-US" sz="2000" dirty="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Future perfect continuous</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will + have + been + Verb-ing</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will + have + been + being + V3</a:t>
                      </a:r>
                      <a:endParaRPr lang="en-US" sz="2000" dirty="0">
                        <a:effectLst/>
                        <a:latin typeface="Arial"/>
                        <a:ea typeface="Arial"/>
                        <a:cs typeface="Times New Roman"/>
                      </a:endParaRPr>
                    </a:p>
                  </a:txBody>
                  <a:tcPr marL="68580" marR="68580" marT="0" marB="0" anchor="ctr"/>
                </a:tc>
              </a:tr>
              <a:tr h="485140">
                <a:tc>
                  <a:txBody>
                    <a:bodyPr/>
                    <a:lstStyle/>
                    <a:p>
                      <a:pPr marL="0" marR="0">
                        <a:lnSpc>
                          <a:spcPts val="1500"/>
                        </a:lnSpc>
                        <a:spcBef>
                          <a:spcPts val="0"/>
                        </a:spcBef>
                        <a:spcAft>
                          <a:spcPts val="800"/>
                        </a:spcAft>
                        <a:tabLst>
                          <a:tab pos="360045" algn="l"/>
                        </a:tabLst>
                      </a:pPr>
                      <a:r>
                        <a:rPr lang="pt-BR" sz="2000" dirty="0" err="1">
                          <a:effectLst/>
                          <a:latin typeface="Times New Roman"/>
                          <a:ea typeface="Times New Roman"/>
                          <a:cs typeface="Times New Roman"/>
                        </a:rPr>
                        <a:t>Câu</a:t>
                      </a:r>
                      <a:r>
                        <a:rPr lang="pt-BR" sz="2000" dirty="0">
                          <a:effectLst/>
                          <a:latin typeface="Times New Roman"/>
                          <a:ea typeface="Times New Roman"/>
                          <a:cs typeface="Times New Roman"/>
                        </a:rPr>
                        <a:t> </a:t>
                      </a:r>
                      <a:r>
                        <a:rPr lang="pt-BR" sz="2000" dirty="0" err="1">
                          <a:effectLst/>
                          <a:latin typeface="Times New Roman"/>
                          <a:ea typeface="Times New Roman"/>
                          <a:cs typeface="Times New Roman"/>
                        </a:rPr>
                        <a:t>có</a:t>
                      </a:r>
                      <a:r>
                        <a:rPr lang="pt-BR" sz="2000" dirty="0">
                          <a:effectLst/>
                          <a:latin typeface="Times New Roman"/>
                          <a:ea typeface="Times New Roman"/>
                          <a:cs typeface="Times New Roman"/>
                        </a:rPr>
                        <a:t> MODAL VERB</a:t>
                      </a:r>
                      <a:endParaRPr lang="en-US" sz="2000" dirty="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a:effectLst/>
                          <a:latin typeface="Times New Roman"/>
                          <a:ea typeface="Times New Roman"/>
                          <a:cs typeface="Times New Roman"/>
                        </a:rPr>
                        <a:t>S + modal verb + V1</a:t>
                      </a:r>
                      <a:endParaRPr lang="en-US" sz="2000">
                        <a:effectLst/>
                        <a:latin typeface="Arial"/>
                        <a:ea typeface="Arial"/>
                        <a:cs typeface="Times New Roman"/>
                      </a:endParaRPr>
                    </a:p>
                  </a:txBody>
                  <a:tcPr marL="68580" marR="68580" marT="0" marB="0" anchor="ctr"/>
                </a:tc>
                <a:tc>
                  <a:txBody>
                    <a:bodyPr/>
                    <a:lstStyle/>
                    <a:p>
                      <a:pPr marL="0" marR="0">
                        <a:lnSpc>
                          <a:spcPts val="1500"/>
                        </a:lnSpc>
                        <a:spcBef>
                          <a:spcPts val="0"/>
                        </a:spcBef>
                        <a:spcAft>
                          <a:spcPts val="800"/>
                        </a:spcAft>
                        <a:tabLst>
                          <a:tab pos="360045" algn="l"/>
                        </a:tabLst>
                      </a:pPr>
                      <a:r>
                        <a:rPr lang="vi-VN" sz="2000" dirty="0">
                          <a:effectLst/>
                          <a:latin typeface="Times New Roman"/>
                          <a:ea typeface="Times New Roman"/>
                          <a:cs typeface="Times New Roman"/>
                        </a:rPr>
                        <a:t>S + modal verb + V3</a:t>
                      </a:r>
                      <a:endParaRPr lang="en-US" sz="2000" dirty="0">
                        <a:effectLst/>
                        <a:latin typeface="Arial"/>
                        <a:ea typeface="Arial"/>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0579927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2237711"/>
              </p:ext>
            </p:extLst>
          </p:nvPr>
        </p:nvGraphicFramePr>
        <p:xfrm>
          <a:off x="136438" y="167942"/>
          <a:ext cx="9007562" cy="6690061"/>
        </p:xfrm>
        <a:graphic>
          <a:graphicData uri="http://schemas.openxmlformats.org/drawingml/2006/table">
            <a:tbl>
              <a:tblPr firstRow="1" bandRow="1">
                <a:tableStyleId>{5C22544A-7EE6-4342-B048-85BDC9FD1C3A}</a:tableStyleId>
              </a:tblPr>
              <a:tblGrid>
                <a:gridCol w="4250583"/>
                <a:gridCol w="4756979"/>
              </a:tblGrid>
              <a:tr h="1001893">
                <a:tc gridSpan="2">
                  <a:txBody>
                    <a:bodyPr/>
                    <a:lstStyle/>
                    <a:p>
                      <a:pPr algn="ctr"/>
                      <a:r>
                        <a:rPr lang="en-US" sz="2800" dirty="0" smtClean="0"/>
                        <a:t>10.</a:t>
                      </a:r>
                      <a:r>
                        <a:rPr lang="en-US" sz="2800" baseline="0" dirty="0" smtClean="0"/>
                        <a:t> </a:t>
                      </a:r>
                      <a:r>
                        <a:rPr lang="en-US" sz="2800" dirty="0" smtClean="0"/>
                        <a:t>PASSIVE VOICE</a:t>
                      </a:r>
                    </a:p>
                    <a:p>
                      <a:pPr algn="ctr"/>
                      <a:r>
                        <a:rPr lang="en-US" sz="2800" dirty="0" smtClean="0">
                          <a:solidFill>
                            <a:srgbClr val="008000"/>
                          </a:solidFill>
                        </a:rPr>
                        <a:t>TO BE + Past participle</a:t>
                      </a:r>
                      <a:endParaRPr lang="en-US" sz="2800" dirty="0">
                        <a:solidFill>
                          <a:srgbClr val="008000"/>
                        </a:solidFill>
                      </a:endParaRPr>
                    </a:p>
                  </a:txBody>
                  <a:tcPr/>
                </a:tc>
                <a:tc hMerge="1">
                  <a:txBody>
                    <a:bodyPr/>
                    <a:lstStyle/>
                    <a:p>
                      <a:endParaRPr lang="en-US" dirty="0"/>
                    </a:p>
                  </a:txBody>
                  <a:tcPr/>
                </a:tc>
              </a:tr>
              <a:tr h="711021">
                <a:tc>
                  <a:txBody>
                    <a:bodyPr/>
                    <a:lstStyle/>
                    <a:p>
                      <a:r>
                        <a:rPr lang="en-US" sz="2000" dirty="0" smtClean="0">
                          <a:solidFill>
                            <a:srgbClr val="008000"/>
                          </a:solidFill>
                        </a:rPr>
                        <a:t>Present</a:t>
                      </a:r>
                      <a:r>
                        <a:rPr lang="en-US" sz="2000" baseline="0" dirty="0" smtClean="0">
                          <a:solidFill>
                            <a:srgbClr val="008000"/>
                          </a:solidFill>
                        </a:rPr>
                        <a:t> Simple</a:t>
                      </a:r>
                    </a:p>
                    <a:p>
                      <a:r>
                        <a:rPr lang="en-US" baseline="0" dirty="0" smtClean="0"/>
                        <a:t>I sell 20 products every day</a:t>
                      </a:r>
                      <a:endParaRPr lang="en-US" dirty="0"/>
                    </a:p>
                  </a:txBody>
                  <a:tcPr/>
                </a:tc>
                <a:tc>
                  <a:txBody>
                    <a:bodyPr/>
                    <a:lstStyle/>
                    <a:p>
                      <a:r>
                        <a:rPr lang="en-US" sz="2000" dirty="0" smtClean="0">
                          <a:solidFill>
                            <a:srgbClr val="008000"/>
                          </a:solidFill>
                        </a:rPr>
                        <a:t>am/ is/ are + </a:t>
                      </a:r>
                      <a:r>
                        <a:rPr lang="en-US" sz="2000" dirty="0" err="1" smtClean="0">
                          <a:solidFill>
                            <a:srgbClr val="008000"/>
                          </a:solidFill>
                        </a:rPr>
                        <a:t>Pii</a:t>
                      </a:r>
                      <a:endParaRPr lang="en-US" sz="2000" dirty="0" smtClean="0">
                        <a:solidFill>
                          <a:srgbClr val="008000"/>
                        </a:solidFill>
                      </a:endParaRPr>
                    </a:p>
                    <a:p>
                      <a:r>
                        <a:rPr lang="en-US" dirty="0" smtClean="0"/>
                        <a:t>20</a:t>
                      </a:r>
                      <a:r>
                        <a:rPr lang="en-US" baseline="0" dirty="0" smtClean="0"/>
                        <a:t> products are sold every day</a:t>
                      </a:r>
                      <a:endParaRPr lang="en-US" dirty="0"/>
                    </a:p>
                  </a:txBody>
                  <a:tcPr/>
                </a:tc>
              </a:tr>
              <a:tr h="711021">
                <a:tc>
                  <a:txBody>
                    <a:bodyPr/>
                    <a:lstStyle/>
                    <a:p>
                      <a:r>
                        <a:rPr lang="en-US" sz="2000" dirty="0" smtClean="0">
                          <a:solidFill>
                            <a:srgbClr val="008000"/>
                          </a:solidFill>
                        </a:rPr>
                        <a:t>Present continuous</a:t>
                      </a:r>
                    </a:p>
                    <a:p>
                      <a:r>
                        <a:rPr lang="en-US" dirty="0" smtClean="0"/>
                        <a:t>My</a:t>
                      </a:r>
                      <a:r>
                        <a:rPr lang="en-US" baseline="0" dirty="0" smtClean="0"/>
                        <a:t> aunt is doing the washing up</a:t>
                      </a:r>
                      <a:endParaRPr lang="en-US" dirty="0"/>
                    </a:p>
                  </a:txBody>
                  <a:tcPr/>
                </a:tc>
                <a:tc>
                  <a:txBody>
                    <a:bodyPr/>
                    <a:lstStyle/>
                    <a:p>
                      <a:r>
                        <a:rPr lang="en-US" sz="2000" dirty="0" smtClean="0">
                          <a:solidFill>
                            <a:srgbClr val="008000"/>
                          </a:solidFill>
                        </a:rPr>
                        <a:t>am/ is/ are being + </a:t>
                      </a:r>
                      <a:r>
                        <a:rPr lang="en-US" sz="2000" dirty="0" err="1" smtClean="0">
                          <a:solidFill>
                            <a:srgbClr val="008000"/>
                          </a:solidFill>
                        </a:rPr>
                        <a:t>Pii</a:t>
                      </a:r>
                      <a:endParaRPr lang="en-US" sz="2000" dirty="0" smtClean="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washing up is being done by my aunt</a:t>
                      </a:r>
                      <a:endParaRPr lang="en-US" dirty="0" smtClean="0"/>
                    </a:p>
                  </a:txBody>
                  <a:tcPr/>
                </a:tc>
              </a:tr>
              <a:tr h="71102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rgbClr val="008000"/>
                          </a:solidFill>
                        </a:rPr>
                        <a:t>Past simple</a:t>
                      </a:r>
                    </a:p>
                    <a:p>
                      <a:r>
                        <a:rPr lang="en-US" dirty="0" smtClean="0">
                          <a:solidFill>
                            <a:schemeClr val="tx1"/>
                          </a:solidFill>
                        </a:rPr>
                        <a:t>My parents painted my sister’s room</a:t>
                      </a:r>
                      <a:endParaRPr lang="en-US" dirty="0">
                        <a:solidFill>
                          <a:schemeClr val="tx1"/>
                        </a:solidFill>
                      </a:endParaRPr>
                    </a:p>
                  </a:txBody>
                  <a:tcPr/>
                </a:tc>
                <a:tc>
                  <a:txBody>
                    <a:bodyPr/>
                    <a:lstStyle/>
                    <a:p>
                      <a:r>
                        <a:rPr lang="en-US" sz="2000" dirty="0" smtClean="0">
                          <a:solidFill>
                            <a:srgbClr val="008000"/>
                          </a:solidFill>
                        </a:rPr>
                        <a:t>was/ were</a:t>
                      </a:r>
                      <a:r>
                        <a:rPr lang="en-US" sz="2000" baseline="0" dirty="0" smtClean="0">
                          <a:solidFill>
                            <a:srgbClr val="008000"/>
                          </a:solidFill>
                        </a:rPr>
                        <a:t> + </a:t>
                      </a:r>
                      <a:r>
                        <a:rPr lang="en-US" sz="2000" baseline="0" dirty="0" err="1" smtClean="0">
                          <a:solidFill>
                            <a:srgbClr val="008000"/>
                          </a:solidFill>
                        </a:rPr>
                        <a:t>Pii</a:t>
                      </a:r>
                      <a:endParaRPr lang="en-US" sz="2000" baseline="0" dirty="0" smtClean="0">
                        <a:solidFill>
                          <a:srgbClr val="008000"/>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My sister’s room was painted by my parents</a:t>
                      </a:r>
                    </a:p>
                  </a:txBody>
                  <a:tcPr/>
                </a:tc>
              </a:tr>
              <a:tr h="711021">
                <a:tc>
                  <a:txBody>
                    <a:bodyPr/>
                    <a:lstStyle/>
                    <a:p>
                      <a:r>
                        <a:rPr lang="en-US" sz="2000" dirty="0" smtClean="0">
                          <a:solidFill>
                            <a:srgbClr val="008000"/>
                          </a:solidFill>
                        </a:rPr>
                        <a:t>Past continuous</a:t>
                      </a:r>
                    </a:p>
                    <a:p>
                      <a:r>
                        <a:rPr lang="en-US" dirty="0" smtClean="0"/>
                        <a:t>My uncle was cleaning</a:t>
                      </a:r>
                      <a:r>
                        <a:rPr lang="en-US" baseline="0" dirty="0" smtClean="0"/>
                        <a:t> the car</a:t>
                      </a:r>
                      <a:endParaRPr lang="en-US" dirty="0"/>
                    </a:p>
                  </a:txBody>
                  <a:tcPr/>
                </a:tc>
                <a:tc>
                  <a:txBody>
                    <a:bodyPr/>
                    <a:lstStyle/>
                    <a:p>
                      <a:r>
                        <a:rPr lang="en-US" sz="2000" dirty="0" smtClean="0">
                          <a:solidFill>
                            <a:srgbClr val="008000"/>
                          </a:solidFill>
                        </a:rPr>
                        <a:t>was/ were being </a:t>
                      </a:r>
                      <a:r>
                        <a:rPr lang="en-US" sz="2000" dirty="0" err="1" smtClean="0">
                          <a:solidFill>
                            <a:srgbClr val="008000"/>
                          </a:solidFill>
                        </a:rPr>
                        <a:t>Pii</a:t>
                      </a:r>
                      <a:endParaRPr lang="en-US" sz="2000" dirty="0" smtClean="0">
                        <a:solidFill>
                          <a:srgbClr val="008000"/>
                        </a:solidFill>
                      </a:endParaRPr>
                    </a:p>
                    <a:p>
                      <a:r>
                        <a:rPr lang="en-US" dirty="0" smtClean="0"/>
                        <a:t>The car was being cleaned</a:t>
                      </a:r>
                      <a:r>
                        <a:rPr lang="en-US" baseline="0" dirty="0" smtClean="0"/>
                        <a:t> by my uncle</a:t>
                      </a:r>
                      <a:endParaRPr lang="en-US" dirty="0"/>
                    </a:p>
                  </a:txBody>
                  <a:tcPr/>
                </a:tc>
              </a:tr>
              <a:tr h="711021">
                <a:tc>
                  <a:txBody>
                    <a:bodyPr/>
                    <a:lstStyle/>
                    <a:p>
                      <a:r>
                        <a:rPr lang="en-US" sz="2000" dirty="0" smtClean="0">
                          <a:solidFill>
                            <a:srgbClr val="008000"/>
                          </a:solidFill>
                        </a:rPr>
                        <a:t>Present</a:t>
                      </a:r>
                      <a:r>
                        <a:rPr lang="en-US" sz="2000" baseline="0" dirty="0" smtClean="0">
                          <a:solidFill>
                            <a:srgbClr val="008000"/>
                          </a:solidFill>
                        </a:rPr>
                        <a:t> perfect simple</a:t>
                      </a:r>
                    </a:p>
                    <a:p>
                      <a:r>
                        <a:rPr lang="en-US" sz="1800" dirty="0" smtClean="0">
                          <a:solidFill>
                            <a:schemeClr val="tx1"/>
                          </a:solidFill>
                        </a:rPr>
                        <a:t>My cousin has sent the invitations</a:t>
                      </a:r>
                      <a:endParaRPr lang="en-US" sz="1800" dirty="0">
                        <a:solidFill>
                          <a:schemeClr val="tx1"/>
                        </a:solidFill>
                      </a:endParaRPr>
                    </a:p>
                  </a:txBody>
                  <a:tcPr/>
                </a:tc>
                <a:tc>
                  <a:txBody>
                    <a:bodyPr/>
                    <a:lstStyle/>
                    <a:p>
                      <a:r>
                        <a:rPr lang="en-US" sz="2000" dirty="0" smtClean="0">
                          <a:solidFill>
                            <a:srgbClr val="008000"/>
                          </a:solidFill>
                        </a:rPr>
                        <a:t>Have/ has been +</a:t>
                      </a:r>
                      <a:r>
                        <a:rPr lang="en-US" sz="2000" dirty="0" err="1" smtClean="0">
                          <a:solidFill>
                            <a:srgbClr val="008000"/>
                          </a:solidFill>
                        </a:rPr>
                        <a:t>Pii</a:t>
                      </a:r>
                      <a:endParaRPr lang="en-US" sz="2000" dirty="0" smtClean="0">
                        <a:solidFill>
                          <a:srgbClr val="008000"/>
                        </a:solidFill>
                      </a:endParaRPr>
                    </a:p>
                    <a:p>
                      <a:r>
                        <a:rPr lang="en-US" sz="1800" dirty="0" smtClean="0">
                          <a:solidFill>
                            <a:srgbClr val="000000"/>
                          </a:solidFill>
                        </a:rPr>
                        <a:t>The invitations have been sent by my cousin</a:t>
                      </a:r>
                      <a:endParaRPr lang="en-US" sz="1800" dirty="0">
                        <a:solidFill>
                          <a:srgbClr val="000000"/>
                        </a:solidFill>
                      </a:endParaRPr>
                    </a:p>
                  </a:txBody>
                  <a:tcPr/>
                </a:tc>
              </a:tr>
              <a:tr h="711021">
                <a:tc>
                  <a:txBody>
                    <a:bodyPr/>
                    <a:lstStyle/>
                    <a:p>
                      <a:r>
                        <a:rPr lang="en-US" sz="2000" dirty="0" smtClean="0">
                          <a:solidFill>
                            <a:srgbClr val="008000"/>
                          </a:solidFill>
                        </a:rPr>
                        <a:t>Past</a:t>
                      </a:r>
                      <a:r>
                        <a:rPr lang="en-US" sz="2000" baseline="0" dirty="0" smtClean="0">
                          <a:solidFill>
                            <a:srgbClr val="008000"/>
                          </a:solidFill>
                        </a:rPr>
                        <a:t> perfect simple</a:t>
                      </a:r>
                    </a:p>
                    <a:p>
                      <a:r>
                        <a:rPr lang="en-US" sz="1800" baseline="0" dirty="0" smtClean="0">
                          <a:solidFill>
                            <a:srgbClr val="000000"/>
                          </a:solidFill>
                        </a:rPr>
                        <a:t>He had taken the twins to the zoo</a:t>
                      </a:r>
                      <a:endParaRPr lang="en-US" sz="1800" dirty="0">
                        <a:solidFill>
                          <a:srgbClr val="000000"/>
                        </a:solidFill>
                      </a:endParaRPr>
                    </a:p>
                  </a:txBody>
                  <a:tcPr/>
                </a:tc>
                <a:tc>
                  <a:txBody>
                    <a:bodyPr/>
                    <a:lstStyle/>
                    <a:p>
                      <a:r>
                        <a:rPr lang="en-US" sz="2000" dirty="0" smtClean="0">
                          <a:solidFill>
                            <a:srgbClr val="008000"/>
                          </a:solidFill>
                        </a:rPr>
                        <a:t>Had been +</a:t>
                      </a:r>
                      <a:r>
                        <a:rPr lang="en-US" sz="2000" dirty="0" err="1" smtClean="0">
                          <a:solidFill>
                            <a:srgbClr val="008000"/>
                          </a:solidFill>
                        </a:rPr>
                        <a:t>Pii</a:t>
                      </a:r>
                      <a:endParaRPr lang="en-US" sz="2000" dirty="0" smtClean="0">
                        <a:solidFill>
                          <a:srgbClr val="008000"/>
                        </a:solidFill>
                      </a:endParaRPr>
                    </a:p>
                    <a:p>
                      <a:r>
                        <a:rPr lang="en-US" sz="1800" dirty="0" smtClean="0">
                          <a:solidFill>
                            <a:srgbClr val="000000"/>
                          </a:solidFill>
                        </a:rPr>
                        <a:t>The twins</a:t>
                      </a:r>
                      <a:r>
                        <a:rPr lang="en-US" sz="1800" baseline="0" dirty="0" smtClean="0">
                          <a:solidFill>
                            <a:srgbClr val="000000"/>
                          </a:solidFill>
                        </a:rPr>
                        <a:t> had been taken to the zoo by him</a:t>
                      </a:r>
                      <a:endParaRPr lang="en-US" sz="1800" dirty="0">
                        <a:solidFill>
                          <a:srgbClr val="000000"/>
                        </a:solidFill>
                      </a:endParaRPr>
                    </a:p>
                  </a:txBody>
                  <a:tcPr/>
                </a:tc>
              </a:tr>
              <a:tr h="711021">
                <a:tc>
                  <a:txBody>
                    <a:bodyPr/>
                    <a:lstStyle/>
                    <a:p>
                      <a:r>
                        <a:rPr lang="en-US" sz="2000" dirty="0" smtClean="0">
                          <a:solidFill>
                            <a:srgbClr val="008000"/>
                          </a:solidFill>
                        </a:rPr>
                        <a:t>Be</a:t>
                      </a:r>
                      <a:r>
                        <a:rPr lang="en-US" sz="2000" baseline="0" dirty="0" smtClean="0">
                          <a:solidFill>
                            <a:srgbClr val="008000"/>
                          </a:solidFill>
                        </a:rPr>
                        <a:t> going to</a:t>
                      </a:r>
                    </a:p>
                    <a:p>
                      <a:r>
                        <a:rPr lang="en-US" sz="1800" baseline="0" dirty="0" smtClean="0">
                          <a:solidFill>
                            <a:srgbClr val="000000"/>
                          </a:solidFill>
                        </a:rPr>
                        <a:t>They’re going to invite Phil</a:t>
                      </a:r>
                      <a:r>
                        <a:rPr lang="en-US" sz="1800" baseline="0" dirty="0" smtClean="0">
                          <a:solidFill>
                            <a:srgbClr val="008000"/>
                          </a:solidFill>
                        </a:rPr>
                        <a:t> </a:t>
                      </a:r>
                      <a:r>
                        <a:rPr lang="en-US" sz="1800" baseline="0" dirty="0" smtClean="0">
                          <a:solidFill>
                            <a:srgbClr val="000000"/>
                          </a:solidFill>
                        </a:rPr>
                        <a:t>to the party</a:t>
                      </a:r>
                      <a:endParaRPr lang="en-US" sz="1800" dirty="0">
                        <a:solidFill>
                          <a:srgbClr val="000000"/>
                        </a:solidFill>
                      </a:endParaRPr>
                    </a:p>
                  </a:txBody>
                  <a:tcPr/>
                </a:tc>
                <a:tc>
                  <a:txBody>
                    <a:bodyPr/>
                    <a:lstStyle/>
                    <a:p>
                      <a:r>
                        <a:rPr lang="en-US" sz="2000" dirty="0" smtClean="0">
                          <a:solidFill>
                            <a:srgbClr val="008000"/>
                          </a:solidFill>
                        </a:rPr>
                        <a:t>Am/ is/ are going</a:t>
                      </a:r>
                      <a:r>
                        <a:rPr lang="en-US" sz="2000" baseline="0" dirty="0" smtClean="0">
                          <a:solidFill>
                            <a:srgbClr val="008000"/>
                          </a:solidFill>
                        </a:rPr>
                        <a:t> to be + </a:t>
                      </a:r>
                      <a:r>
                        <a:rPr lang="en-US" sz="2000" baseline="0" dirty="0" err="1" smtClean="0">
                          <a:solidFill>
                            <a:srgbClr val="008000"/>
                          </a:solidFill>
                        </a:rPr>
                        <a:t>Pii</a:t>
                      </a:r>
                      <a:endParaRPr lang="en-US" sz="2000" baseline="0" dirty="0" smtClean="0">
                        <a:solidFill>
                          <a:srgbClr val="008000"/>
                        </a:solidFill>
                      </a:endParaRPr>
                    </a:p>
                    <a:p>
                      <a:r>
                        <a:rPr lang="en-US" sz="1800" baseline="0" dirty="0" smtClean="0">
                          <a:solidFill>
                            <a:srgbClr val="000000"/>
                          </a:solidFill>
                        </a:rPr>
                        <a:t>Phil is going to be invited to the party</a:t>
                      </a:r>
                      <a:endParaRPr lang="en-US" sz="1800" dirty="0">
                        <a:solidFill>
                          <a:srgbClr val="000000"/>
                        </a:solidFill>
                      </a:endParaRPr>
                    </a:p>
                  </a:txBody>
                  <a:tcPr/>
                </a:tc>
              </a:tr>
              <a:tr h="711021">
                <a:tc>
                  <a:txBody>
                    <a:bodyPr/>
                    <a:lstStyle/>
                    <a:p>
                      <a:r>
                        <a:rPr lang="en-US" sz="2000" dirty="0" smtClean="0">
                          <a:solidFill>
                            <a:srgbClr val="008000"/>
                          </a:solidFill>
                        </a:rPr>
                        <a:t>Will/ might/should/can/ must</a:t>
                      </a:r>
                    </a:p>
                    <a:p>
                      <a:r>
                        <a:rPr lang="en-US" sz="1800" dirty="0" smtClean="0">
                          <a:solidFill>
                            <a:srgbClr val="000000"/>
                          </a:solidFill>
                        </a:rPr>
                        <a:t>We can hold the party at Jack’s house</a:t>
                      </a:r>
                      <a:endParaRPr lang="en-US" sz="1800" dirty="0">
                        <a:solidFill>
                          <a:srgbClr val="000000"/>
                        </a:solidFill>
                      </a:endParaRPr>
                    </a:p>
                  </a:txBody>
                  <a:tcPr/>
                </a:tc>
                <a:tc>
                  <a:txBody>
                    <a:bodyPr/>
                    <a:lstStyle/>
                    <a:p>
                      <a:r>
                        <a:rPr lang="en-US" sz="2000" dirty="0" smtClean="0">
                          <a:solidFill>
                            <a:srgbClr val="008000"/>
                          </a:solidFill>
                        </a:rPr>
                        <a:t>Will/ might/ should.. Be + </a:t>
                      </a:r>
                      <a:r>
                        <a:rPr lang="en-US" sz="2000" dirty="0" err="1" smtClean="0">
                          <a:solidFill>
                            <a:srgbClr val="008000"/>
                          </a:solidFill>
                        </a:rPr>
                        <a:t>Pii</a:t>
                      </a:r>
                      <a:endParaRPr lang="en-US" sz="2000" dirty="0" smtClean="0">
                        <a:solidFill>
                          <a:srgbClr val="008000"/>
                        </a:solidFill>
                      </a:endParaRPr>
                    </a:p>
                    <a:p>
                      <a:r>
                        <a:rPr lang="en-US" sz="1800" dirty="0" smtClean="0">
                          <a:solidFill>
                            <a:srgbClr val="000000"/>
                          </a:solidFill>
                        </a:rPr>
                        <a:t>The party can be held at Jack’s house</a:t>
                      </a:r>
                      <a:endParaRPr lang="en-US" sz="1800" dirty="0">
                        <a:solidFill>
                          <a:srgbClr val="000000"/>
                        </a:solidFill>
                      </a:endParaRPr>
                    </a:p>
                  </a:txBody>
                  <a:tcPr/>
                </a:tc>
              </a:tr>
            </a:tbl>
          </a:graphicData>
        </a:graphic>
      </p:graphicFrame>
    </p:spTree>
    <p:extLst>
      <p:ext uri="{BB962C8B-B14F-4D97-AF65-F5344CB8AC3E}">
        <p14:creationId xmlns:p14="http://schemas.microsoft.com/office/powerpoint/2010/main" val="219923474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0448"/>
          </a:xfrm>
        </p:spPr>
        <p:txBody>
          <a:bodyPr/>
          <a:lstStyle/>
          <a:p>
            <a:r>
              <a:rPr lang="en-US" dirty="0" smtClean="0"/>
              <a:t>Practice</a:t>
            </a:r>
            <a:endParaRPr lang="en-US" dirty="0"/>
          </a:p>
        </p:txBody>
      </p:sp>
      <p:sp>
        <p:nvSpPr>
          <p:cNvPr id="3" name="Content Placeholder 2"/>
          <p:cNvSpPr>
            <a:spLocks noGrp="1"/>
          </p:cNvSpPr>
          <p:nvPr>
            <p:ph idx="1"/>
          </p:nvPr>
        </p:nvSpPr>
        <p:spPr>
          <a:xfrm>
            <a:off x="457200" y="1249056"/>
            <a:ext cx="8229600" cy="4877107"/>
          </a:xfrm>
        </p:spPr>
        <p:txBody>
          <a:bodyPr>
            <a:normAutofit fontScale="92500" lnSpcReduction="20000"/>
          </a:bodyPr>
          <a:lstStyle/>
          <a:p>
            <a:pPr marL="514350" indent="-514350">
              <a:buAutoNum type="arabicPeriod"/>
            </a:pPr>
            <a:r>
              <a:rPr lang="en-US" dirty="0" smtClean="0"/>
              <a:t>The cowboy might sing the best song</a:t>
            </a:r>
          </a:p>
          <a:p>
            <a:pPr marL="0" indent="0">
              <a:buNone/>
            </a:pPr>
            <a:r>
              <a:rPr lang="en-US" dirty="0" smtClean="0"/>
              <a:t>_____________________________________</a:t>
            </a:r>
          </a:p>
          <a:p>
            <a:pPr marL="0" indent="0">
              <a:buNone/>
            </a:pPr>
            <a:r>
              <a:rPr lang="en-US" dirty="0" smtClean="0"/>
              <a:t>2. They decorated the lorry very well.</a:t>
            </a:r>
          </a:p>
          <a:p>
            <a:pPr marL="0" indent="0">
              <a:buNone/>
            </a:pPr>
            <a:r>
              <a:rPr lang="en-US" dirty="0" smtClean="0"/>
              <a:t>_____________________________________</a:t>
            </a:r>
          </a:p>
          <a:p>
            <a:pPr marL="0" indent="0">
              <a:buNone/>
            </a:pPr>
            <a:r>
              <a:rPr lang="en-US" dirty="0" smtClean="0"/>
              <a:t>3. My uncle has written that book</a:t>
            </a:r>
          </a:p>
          <a:p>
            <a:pPr marL="0" indent="0">
              <a:buNone/>
            </a:pPr>
            <a:r>
              <a:rPr lang="en-US" dirty="0" smtClean="0"/>
              <a:t>_____________________________________</a:t>
            </a:r>
          </a:p>
          <a:p>
            <a:pPr marL="0" indent="0">
              <a:buNone/>
            </a:pPr>
            <a:r>
              <a:rPr lang="en-US" dirty="0" smtClean="0"/>
              <a:t>4. My Mom will buy some new furniture</a:t>
            </a:r>
          </a:p>
          <a:p>
            <a:pPr marL="0" indent="0">
              <a:buNone/>
            </a:pPr>
            <a:r>
              <a:rPr lang="en-US" dirty="0" smtClean="0"/>
              <a:t>_____________________________________</a:t>
            </a:r>
          </a:p>
          <a:p>
            <a:pPr marL="0" indent="0">
              <a:buNone/>
            </a:pPr>
            <a:r>
              <a:rPr lang="en-US" dirty="0" smtClean="0"/>
              <a:t>5. Ann gives me some beautiful roses</a:t>
            </a:r>
          </a:p>
          <a:p>
            <a:pPr marL="0" indent="0">
              <a:buNone/>
            </a:pPr>
            <a:r>
              <a:rPr lang="en-US" dirty="0"/>
              <a:t>_____________________________________</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1020535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John sells 100 bottles of Coca-Cola everyday .</a:t>
            </a:r>
          </a:p>
          <a:p>
            <a:pPr marL="0" indent="0">
              <a:buNone/>
            </a:pPr>
            <a:r>
              <a:rPr lang="en-US" dirty="0" smtClean="0"/>
              <a:t>- </a:t>
            </a:r>
            <a:r>
              <a:rPr lang="en-US" dirty="0">
                <a:solidFill>
                  <a:schemeClr val="accent2"/>
                </a:solidFill>
              </a:rPr>
              <a:t>100 bottles of Coca-</a:t>
            </a:r>
            <a:r>
              <a:rPr lang="en-US" dirty="0" smtClean="0">
                <a:solidFill>
                  <a:schemeClr val="accent2"/>
                </a:solidFill>
              </a:rPr>
              <a:t>Cola are sold by John everyday</a:t>
            </a:r>
            <a:endParaRPr lang="en-US" dirty="0">
              <a:solidFill>
                <a:schemeClr val="accent2"/>
              </a:solidFill>
            </a:endParaRPr>
          </a:p>
          <a:p>
            <a:pPr marL="0" indent="0">
              <a:buNone/>
            </a:pPr>
            <a:endParaRPr lang="en-US" dirty="0">
              <a:solidFill>
                <a:schemeClr val="accent2"/>
              </a:solidFill>
            </a:endParaRPr>
          </a:p>
        </p:txBody>
      </p:sp>
    </p:spTree>
    <p:extLst>
      <p:ext uri="{BB962C8B-B14F-4D97-AF65-F5344CB8AC3E}">
        <p14:creationId xmlns:p14="http://schemas.microsoft.com/office/powerpoint/2010/main" val="23452455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3"/>
            <a:ext cx="8229600" cy="833863"/>
          </a:xfrm>
        </p:spPr>
        <p:txBody>
          <a:bodyPr>
            <a:noAutofit/>
          </a:bodyPr>
          <a:lstStyle/>
          <a:p>
            <a:r>
              <a:rPr lang="en-US" sz="2800" dirty="0" smtClean="0"/>
              <a:t> Reported speech</a:t>
            </a:r>
            <a:br>
              <a:rPr lang="en-US" sz="2800" dirty="0" smtClean="0"/>
            </a:br>
            <a:r>
              <a:rPr lang="en-US" sz="2800" dirty="0" smtClean="0"/>
              <a:t>a. Statements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115601"/>
              </p:ext>
            </p:extLst>
          </p:nvPr>
        </p:nvGraphicFramePr>
        <p:xfrm>
          <a:off x="457200" y="979006"/>
          <a:ext cx="8229600" cy="5767750"/>
        </p:xfrm>
        <a:graphic>
          <a:graphicData uri="http://schemas.openxmlformats.org/drawingml/2006/table">
            <a:tbl>
              <a:tblPr firstRow="1" bandRow="1">
                <a:tableStyleId>{E8B1032C-EA38-4F05-BA0D-38AFFFC7BED3}</a:tableStyleId>
              </a:tblPr>
              <a:tblGrid>
                <a:gridCol w="4114800"/>
                <a:gridCol w="4114800"/>
              </a:tblGrid>
              <a:tr h="701284">
                <a:tc>
                  <a:txBody>
                    <a:bodyPr/>
                    <a:lstStyle/>
                    <a:p>
                      <a:r>
                        <a:rPr lang="en-US" dirty="0" smtClean="0">
                          <a:solidFill>
                            <a:srgbClr val="000000"/>
                          </a:solidFill>
                        </a:rPr>
                        <a:t>Present simple</a:t>
                      </a:r>
                    </a:p>
                    <a:p>
                      <a:r>
                        <a:rPr lang="en-US" dirty="0" smtClean="0"/>
                        <a:t>‘I </a:t>
                      </a:r>
                      <a:r>
                        <a:rPr lang="en-US" u="sng" dirty="0" smtClean="0"/>
                        <a:t>want</a:t>
                      </a:r>
                      <a:r>
                        <a:rPr lang="en-US" dirty="0" smtClean="0"/>
                        <a:t> to build a new house’ said Jill</a:t>
                      </a:r>
                      <a:endParaRPr lang="en-US" dirty="0"/>
                    </a:p>
                  </a:txBody>
                  <a:tcPr/>
                </a:tc>
                <a:tc>
                  <a:txBody>
                    <a:bodyPr/>
                    <a:lstStyle/>
                    <a:p>
                      <a:r>
                        <a:rPr lang="en-US" dirty="0" smtClean="0">
                          <a:solidFill>
                            <a:srgbClr val="FF0000"/>
                          </a:solidFill>
                        </a:rPr>
                        <a:t>Past simple</a:t>
                      </a:r>
                    </a:p>
                    <a:p>
                      <a:r>
                        <a:rPr lang="en-US" dirty="0" smtClean="0">
                          <a:solidFill>
                            <a:srgbClr val="008000"/>
                          </a:solidFill>
                        </a:rPr>
                        <a:t>Jill</a:t>
                      </a:r>
                      <a:r>
                        <a:rPr lang="en-US" baseline="0" dirty="0" smtClean="0">
                          <a:solidFill>
                            <a:srgbClr val="008000"/>
                          </a:solidFill>
                        </a:rPr>
                        <a:t> said</a:t>
                      </a:r>
                      <a:r>
                        <a:rPr lang="en-US" baseline="0" dirty="0" smtClean="0"/>
                        <a:t> she </a:t>
                      </a:r>
                      <a:r>
                        <a:rPr lang="en-US" u="sng" baseline="0" dirty="0" smtClean="0"/>
                        <a:t>wanted</a:t>
                      </a:r>
                      <a:r>
                        <a:rPr lang="en-US" baseline="0" dirty="0" smtClean="0"/>
                        <a:t> to build a new house</a:t>
                      </a:r>
                      <a:endParaRPr lang="en-US" dirty="0"/>
                    </a:p>
                  </a:txBody>
                  <a:tcPr/>
                </a:tc>
              </a:tr>
              <a:tr h="701284">
                <a:tc>
                  <a:txBody>
                    <a:bodyPr/>
                    <a:lstStyle/>
                    <a:p>
                      <a:r>
                        <a:rPr lang="en-US" dirty="0" smtClean="0">
                          <a:solidFill>
                            <a:srgbClr val="000000"/>
                          </a:solidFill>
                        </a:rPr>
                        <a:t>Present continuous</a:t>
                      </a:r>
                    </a:p>
                    <a:p>
                      <a:r>
                        <a:rPr lang="en-US" dirty="0" smtClean="0"/>
                        <a:t>‘We </a:t>
                      </a:r>
                      <a:r>
                        <a:rPr lang="en-US" u="sng" dirty="0" smtClean="0"/>
                        <a:t>are making </a:t>
                      </a:r>
                      <a:r>
                        <a:rPr lang="en-US" dirty="0" smtClean="0"/>
                        <a:t>a dress’, they said</a:t>
                      </a:r>
                      <a:endParaRPr lang="en-US" dirty="0"/>
                    </a:p>
                  </a:txBody>
                  <a:tcPr/>
                </a:tc>
                <a:tc>
                  <a:txBody>
                    <a:bodyPr/>
                    <a:lstStyle/>
                    <a:p>
                      <a:r>
                        <a:rPr lang="en-US" dirty="0" smtClean="0">
                          <a:solidFill>
                            <a:srgbClr val="FF0000"/>
                          </a:solidFill>
                        </a:rPr>
                        <a:t>Past continuous</a:t>
                      </a:r>
                    </a:p>
                    <a:p>
                      <a:r>
                        <a:rPr lang="en-US" dirty="0" smtClean="0">
                          <a:solidFill>
                            <a:srgbClr val="008000"/>
                          </a:solidFill>
                        </a:rPr>
                        <a:t>They said </a:t>
                      </a:r>
                      <a:r>
                        <a:rPr lang="en-US" dirty="0" smtClean="0"/>
                        <a:t>they </a:t>
                      </a:r>
                      <a:r>
                        <a:rPr lang="en-US" u="sng" dirty="0" smtClean="0"/>
                        <a:t>were making </a:t>
                      </a:r>
                      <a:r>
                        <a:rPr lang="en-US" dirty="0" smtClean="0"/>
                        <a:t>a dress</a:t>
                      </a:r>
                      <a:endParaRPr lang="en-US" dirty="0"/>
                    </a:p>
                  </a:txBody>
                  <a:tcPr/>
                </a:tc>
              </a:tr>
              <a:tr h="701284">
                <a:tc>
                  <a:txBody>
                    <a:bodyPr/>
                    <a:lstStyle/>
                    <a:p>
                      <a:r>
                        <a:rPr lang="en-US" dirty="0" smtClean="0">
                          <a:solidFill>
                            <a:srgbClr val="FF0000"/>
                          </a:solidFill>
                        </a:rPr>
                        <a:t>Present perfect continuous</a:t>
                      </a:r>
                    </a:p>
                    <a:p>
                      <a:r>
                        <a:rPr lang="en-US" dirty="0" smtClean="0"/>
                        <a:t>‘</a:t>
                      </a:r>
                      <a:r>
                        <a:rPr lang="en-US" u="sng" dirty="0" smtClean="0"/>
                        <a:t>I’ve been drawing </a:t>
                      </a:r>
                      <a:r>
                        <a:rPr lang="en-US" dirty="0" smtClean="0"/>
                        <a:t>all</a:t>
                      </a:r>
                      <a:r>
                        <a:rPr lang="en-US" baseline="0" dirty="0" smtClean="0"/>
                        <a:t> day’ said </a:t>
                      </a:r>
                      <a:r>
                        <a:rPr lang="en-US" baseline="0" dirty="0" err="1" smtClean="0"/>
                        <a:t>Duby</a:t>
                      </a:r>
                      <a:endParaRPr lang="en-US" dirty="0"/>
                    </a:p>
                  </a:txBody>
                  <a:tcPr/>
                </a:tc>
                <a:tc>
                  <a:txBody>
                    <a:bodyPr/>
                    <a:lstStyle/>
                    <a:p>
                      <a:r>
                        <a:rPr lang="en-US" dirty="0" smtClean="0">
                          <a:solidFill>
                            <a:srgbClr val="FF0000"/>
                          </a:solidFill>
                        </a:rPr>
                        <a:t>Past perfect</a:t>
                      </a:r>
                      <a:r>
                        <a:rPr lang="en-US" baseline="0" dirty="0" smtClean="0">
                          <a:solidFill>
                            <a:srgbClr val="FF0000"/>
                          </a:solidFill>
                        </a:rPr>
                        <a:t> continuous</a:t>
                      </a:r>
                    </a:p>
                    <a:p>
                      <a:r>
                        <a:rPr lang="en-US" baseline="0" dirty="0" err="1" smtClean="0">
                          <a:solidFill>
                            <a:srgbClr val="008000"/>
                          </a:solidFill>
                        </a:rPr>
                        <a:t>Duby</a:t>
                      </a:r>
                      <a:r>
                        <a:rPr lang="en-US" baseline="0" dirty="0" smtClean="0">
                          <a:solidFill>
                            <a:srgbClr val="008000"/>
                          </a:solidFill>
                        </a:rPr>
                        <a:t> said </a:t>
                      </a:r>
                      <a:r>
                        <a:rPr lang="en-US" baseline="0" dirty="0" smtClean="0"/>
                        <a:t>she </a:t>
                      </a:r>
                      <a:r>
                        <a:rPr lang="en-US" u="sng" baseline="0" dirty="0" smtClean="0"/>
                        <a:t>had been drawing </a:t>
                      </a:r>
                      <a:r>
                        <a:rPr lang="en-US" baseline="0" dirty="0" smtClean="0"/>
                        <a:t>all day</a:t>
                      </a:r>
                      <a:endParaRPr lang="en-US" dirty="0"/>
                    </a:p>
                  </a:txBody>
                  <a:tcPr/>
                </a:tc>
              </a:tr>
              <a:tr h="1001835">
                <a:tc>
                  <a:txBody>
                    <a:bodyPr/>
                    <a:lstStyle/>
                    <a:p>
                      <a:r>
                        <a:rPr lang="en-US" dirty="0" smtClean="0">
                          <a:solidFill>
                            <a:srgbClr val="000000"/>
                          </a:solidFill>
                        </a:rPr>
                        <a:t>Past simple</a:t>
                      </a:r>
                    </a:p>
                    <a:p>
                      <a:r>
                        <a:rPr lang="en-US" dirty="0" smtClean="0"/>
                        <a:t>‘Jim </a:t>
                      </a:r>
                      <a:r>
                        <a:rPr lang="en-US" u="sng" dirty="0" smtClean="0"/>
                        <a:t>made</a:t>
                      </a:r>
                      <a:r>
                        <a:rPr lang="en-US" dirty="0" smtClean="0"/>
                        <a:t> a card for me yesterday’, Amy said</a:t>
                      </a:r>
                      <a:endParaRPr lang="en-US" dirty="0"/>
                    </a:p>
                  </a:txBody>
                  <a:tcPr/>
                </a:tc>
                <a:tc>
                  <a:txBody>
                    <a:bodyPr/>
                    <a:lstStyle/>
                    <a:p>
                      <a:r>
                        <a:rPr lang="en-US" dirty="0" smtClean="0">
                          <a:solidFill>
                            <a:srgbClr val="FF0000"/>
                          </a:solidFill>
                        </a:rPr>
                        <a:t>Past perfect</a:t>
                      </a:r>
                      <a:r>
                        <a:rPr lang="en-US" baseline="0" dirty="0" smtClean="0">
                          <a:solidFill>
                            <a:srgbClr val="FF0000"/>
                          </a:solidFill>
                        </a:rPr>
                        <a:t> simple</a:t>
                      </a:r>
                    </a:p>
                    <a:p>
                      <a:r>
                        <a:rPr lang="en-US" baseline="0" dirty="0" smtClean="0">
                          <a:solidFill>
                            <a:srgbClr val="008000"/>
                          </a:solidFill>
                        </a:rPr>
                        <a:t>Amy said </a:t>
                      </a:r>
                      <a:r>
                        <a:rPr lang="en-US" baseline="0" dirty="0" smtClean="0"/>
                        <a:t>Jim </a:t>
                      </a:r>
                      <a:r>
                        <a:rPr lang="en-US" u="sng" baseline="0" dirty="0" smtClean="0"/>
                        <a:t>had made </a:t>
                      </a:r>
                      <a:r>
                        <a:rPr lang="en-US" baseline="0" dirty="0" smtClean="0"/>
                        <a:t>a card for her the day before</a:t>
                      </a:r>
                      <a:endParaRPr lang="en-US" dirty="0"/>
                    </a:p>
                  </a:txBody>
                  <a:tcPr/>
                </a:tc>
              </a:tr>
              <a:tr h="701284">
                <a:tc>
                  <a:txBody>
                    <a:bodyPr/>
                    <a:lstStyle/>
                    <a:p>
                      <a:r>
                        <a:rPr lang="en-US" dirty="0" smtClean="0">
                          <a:solidFill>
                            <a:srgbClr val="FF0000"/>
                          </a:solidFill>
                        </a:rPr>
                        <a:t>Past continuous</a:t>
                      </a:r>
                    </a:p>
                    <a:p>
                      <a:r>
                        <a:rPr lang="en-US" dirty="0" smtClean="0"/>
                        <a:t>‘I</a:t>
                      </a:r>
                      <a:r>
                        <a:rPr lang="en-US" baseline="0" dirty="0" smtClean="0"/>
                        <a:t> </a:t>
                      </a:r>
                      <a:r>
                        <a:rPr lang="en-US" u="sng" baseline="0" dirty="0" smtClean="0"/>
                        <a:t>was writing </a:t>
                      </a:r>
                      <a:r>
                        <a:rPr lang="en-US" baseline="0" dirty="0" smtClean="0"/>
                        <a:t>a poem’ said Tina</a:t>
                      </a:r>
                      <a:endParaRPr lang="en-US" dirty="0"/>
                    </a:p>
                  </a:txBody>
                  <a:tcPr/>
                </a:tc>
                <a:tc>
                  <a:txBody>
                    <a:bodyPr/>
                    <a:lstStyle/>
                    <a:p>
                      <a:r>
                        <a:rPr lang="en-US" dirty="0" smtClean="0">
                          <a:solidFill>
                            <a:srgbClr val="FF0000"/>
                          </a:solidFill>
                        </a:rPr>
                        <a:t>Past perfect continuous</a:t>
                      </a:r>
                    </a:p>
                    <a:p>
                      <a:r>
                        <a:rPr lang="en-US" dirty="0" smtClean="0">
                          <a:solidFill>
                            <a:srgbClr val="008000"/>
                          </a:solidFill>
                        </a:rPr>
                        <a:t>Tina said </a:t>
                      </a:r>
                      <a:r>
                        <a:rPr lang="en-US" dirty="0" smtClean="0"/>
                        <a:t>she </a:t>
                      </a:r>
                      <a:r>
                        <a:rPr lang="en-US" u="sng" dirty="0" smtClean="0"/>
                        <a:t>had been writing </a:t>
                      </a:r>
                      <a:r>
                        <a:rPr lang="en-US" dirty="0" smtClean="0"/>
                        <a:t>a poem</a:t>
                      </a:r>
                      <a:endParaRPr lang="en-US" dirty="0"/>
                    </a:p>
                  </a:txBody>
                  <a:tcPr/>
                </a:tc>
              </a:tr>
              <a:tr h="406300">
                <a:tc>
                  <a:txBody>
                    <a:bodyPr/>
                    <a:lstStyle/>
                    <a:p>
                      <a:r>
                        <a:rPr lang="en-US" dirty="0" smtClean="0">
                          <a:solidFill>
                            <a:srgbClr val="000000"/>
                          </a:solidFill>
                        </a:rPr>
                        <a:t>Will</a:t>
                      </a:r>
                    </a:p>
                    <a:p>
                      <a:r>
                        <a:rPr lang="en-US" dirty="0" smtClean="0"/>
                        <a:t>My Ma said “I </a:t>
                      </a:r>
                      <a:r>
                        <a:rPr lang="en-US" u="none" dirty="0" smtClean="0"/>
                        <a:t>will go on a trip to HCM</a:t>
                      </a:r>
                      <a:r>
                        <a:rPr lang="en-US" dirty="0" smtClean="0"/>
                        <a:t>’.</a:t>
                      </a:r>
                      <a:endParaRPr lang="en-US" dirty="0"/>
                    </a:p>
                  </a:txBody>
                  <a:tcPr/>
                </a:tc>
                <a:tc>
                  <a:txBody>
                    <a:bodyPr/>
                    <a:lstStyle/>
                    <a:p>
                      <a:r>
                        <a:rPr lang="en-US" dirty="0" smtClean="0">
                          <a:solidFill>
                            <a:srgbClr val="FF0000"/>
                          </a:solidFill>
                        </a:rPr>
                        <a:t>Would</a:t>
                      </a:r>
                    </a:p>
                    <a:p>
                      <a:r>
                        <a:rPr lang="en-US" dirty="0" smtClean="0">
                          <a:solidFill>
                            <a:srgbClr val="008000"/>
                          </a:solidFill>
                        </a:rPr>
                        <a:t>My Ma said </a:t>
                      </a:r>
                      <a:r>
                        <a:rPr lang="en-US" dirty="0" smtClean="0"/>
                        <a:t>she </a:t>
                      </a:r>
                      <a:r>
                        <a:rPr lang="en-US" u="sng" dirty="0" smtClean="0"/>
                        <a:t>would go on</a:t>
                      </a:r>
                      <a:r>
                        <a:rPr lang="en-US" u="sng" baseline="0" dirty="0" smtClean="0"/>
                        <a:t> a trip</a:t>
                      </a:r>
                      <a:r>
                        <a:rPr lang="en-US" u="none" baseline="0" dirty="0" smtClean="0"/>
                        <a:t> to ...</a:t>
                      </a:r>
                      <a:endParaRPr lang="en-US" dirty="0"/>
                    </a:p>
                  </a:txBody>
                  <a:tcPr/>
                </a:tc>
              </a:tr>
              <a:tr h="406300">
                <a:tc>
                  <a:txBody>
                    <a:bodyPr/>
                    <a:lstStyle/>
                    <a:p>
                      <a:r>
                        <a:rPr lang="en-US" dirty="0" smtClean="0">
                          <a:solidFill>
                            <a:srgbClr val="FF0000"/>
                          </a:solidFill>
                        </a:rPr>
                        <a:t>May</a:t>
                      </a:r>
                    </a:p>
                    <a:p>
                      <a:r>
                        <a:rPr lang="en-US" dirty="0" smtClean="0"/>
                        <a:t>‘I </a:t>
                      </a:r>
                      <a:r>
                        <a:rPr lang="en-US" u="sng" dirty="0" smtClean="0"/>
                        <a:t>may visit </a:t>
                      </a:r>
                      <a:r>
                        <a:rPr lang="en-US" dirty="0" smtClean="0"/>
                        <a:t>the White House next week’, said Polly</a:t>
                      </a:r>
                      <a:endParaRPr lang="en-US" dirty="0"/>
                    </a:p>
                  </a:txBody>
                  <a:tcPr/>
                </a:tc>
                <a:tc>
                  <a:txBody>
                    <a:bodyPr/>
                    <a:lstStyle/>
                    <a:p>
                      <a:r>
                        <a:rPr lang="en-US" dirty="0" smtClean="0">
                          <a:solidFill>
                            <a:srgbClr val="FF0000"/>
                          </a:solidFill>
                        </a:rPr>
                        <a:t>Might</a:t>
                      </a:r>
                    </a:p>
                    <a:p>
                      <a:r>
                        <a:rPr lang="en-US" dirty="0" smtClean="0">
                          <a:solidFill>
                            <a:srgbClr val="008000"/>
                          </a:solidFill>
                        </a:rPr>
                        <a:t>Polly said </a:t>
                      </a:r>
                      <a:r>
                        <a:rPr lang="en-US" dirty="0" smtClean="0"/>
                        <a:t>she </a:t>
                      </a:r>
                      <a:r>
                        <a:rPr lang="en-US" u="sng" dirty="0" smtClean="0"/>
                        <a:t>might</a:t>
                      </a:r>
                      <a:r>
                        <a:rPr lang="en-US" u="sng" baseline="0" dirty="0" smtClean="0"/>
                        <a:t> visit </a:t>
                      </a:r>
                      <a:r>
                        <a:rPr lang="en-US" baseline="0" dirty="0" smtClean="0"/>
                        <a:t>the White House the following week</a:t>
                      </a:r>
                      <a:endParaRPr lang="en-US" dirty="0"/>
                    </a:p>
                  </a:txBody>
                  <a:tcPr/>
                </a:tc>
              </a:tr>
              <a:tr h="406300">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5182595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810" y="274637"/>
            <a:ext cx="8793238" cy="5758154"/>
          </a:xfrm>
        </p:spPr>
        <p:txBody>
          <a:bodyPr>
            <a:normAutofit/>
          </a:bodyPr>
          <a:lstStyle/>
          <a:p>
            <a:pPr algn="l"/>
            <a:r>
              <a:rPr lang="en-US" u="sng" dirty="0" smtClean="0">
                <a:solidFill>
                  <a:srgbClr val="FF0000"/>
                </a:solidFill>
              </a:rPr>
              <a:t>Some notes</a:t>
            </a:r>
            <a:r>
              <a:rPr lang="en-US" dirty="0" smtClean="0">
                <a:solidFill>
                  <a:srgbClr val="FF0000"/>
                </a:solidFill>
              </a:rPr>
              <a:t>:</a:t>
            </a:r>
            <a:r>
              <a:rPr lang="en-US" dirty="0" smtClean="0"/>
              <a:t> </a:t>
            </a:r>
            <a:br>
              <a:rPr lang="en-US" dirty="0" smtClean="0"/>
            </a:br>
            <a:r>
              <a:rPr lang="en-US" dirty="0" smtClean="0"/>
              <a:t>1. Only make tense changes when the reporting verb (say) in the past.</a:t>
            </a:r>
            <a:br>
              <a:rPr lang="en-US" dirty="0" smtClean="0"/>
            </a:br>
            <a:r>
              <a:rPr lang="en-US" dirty="0" smtClean="0"/>
              <a:t>2. </a:t>
            </a:r>
            <a:r>
              <a:rPr lang="en-US" dirty="0" smtClean="0">
                <a:solidFill>
                  <a:srgbClr val="000000"/>
                </a:solidFill>
              </a:rPr>
              <a:t>Don’t change past perfect simple and past perfect continuous</a:t>
            </a:r>
            <a:r>
              <a:rPr lang="en-US" dirty="0" smtClean="0"/>
              <a:t>.</a:t>
            </a:r>
            <a:br>
              <a:rPr lang="en-US" dirty="0" smtClean="0"/>
            </a:br>
            <a:r>
              <a:rPr lang="en-US" dirty="0" smtClean="0"/>
              <a:t>3. Don’t change would, should, could, might.</a:t>
            </a:r>
            <a:endParaRPr lang="en-US" dirty="0"/>
          </a:p>
        </p:txBody>
      </p:sp>
    </p:spTree>
    <p:extLst>
      <p:ext uri="{BB962C8B-B14F-4D97-AF65-F5344CB8AC3E}">
        <p14:creationId xmlns:p14="http://schemas.microsoft.com/office/powerpoint/2010/main" val="19339742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493267"/>
              </p:ext>
            </p:extLst>
          </p:nvPr>
        </p:nvGraphicFramePr>
        <p:xfrm>
          <a:off x="254000" y="264595"/>
          <a:ext cx="8781143" cy="6444167"/>
        </p:xfrm>
        <a:graphic>
          <a:graphicData uri="http://schemas.openxmlformats.org/drawingml/2006/table">
            <a:tbl>
              <a:tblPr firstRow="1" bandRow="1">
                <a:tableStyleId>{5C22544A-7EE6-4342-B048-85BDC9FD1C3A}</a:tableStyleId>
              </a:tblPr>
              <a:tblGrid>
                <a:gridCol w="4151479"/>
                <a:gridCol w="4629664"/>
              </a:tblGrid>
              <a:tr h="771296">
                <a:tc>
                  <a:txBody>
                    <a:bodyPr/>
                    <a:lstStyle/>
                    <a:p>
                      <a:r>
                        <a:rPr lang="en-US" sz="2800" dirty="0" smtClean="0"/>
                        <a:t>Pronouns</a:t>
                      </a:r>
                      <a:endParaRPr lang="en-US" sz="2800" dirty="0"/>
                    </a:p>
                  </a:txBody>
                  <a:tcPr/>
                </a:tc>
                <a:tc>
                  <a:txBody>
                    <a:bodyPr/>
                    <a:lstStyle/>
                    <a:p>
                      <a:r>
                        <a:rPr lang="en-US" sz="2800" dirty="0" smtClean="0"/>
                        <a:t>Time and place</a:t>
                      </a:r>
                      <a:endParaRPr lang="en-US" sz="2800" dirty="0"/>
                    </a:p>
                  </a:txBody>
                  <a:tcPr/>
                </a:tc>
              </a:tr>
              <a:tr h="6574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I – he/ she</a:t>
                      </a:r>
                    </a:p>
                  </a:txBody>
                  <a:tcPr/>
                </a:tc>
                <a:tc>
                  <a:txBody>
                    <a:bodyPr/>
                    <a:lstStyle/>
                    <a:p>
                      <a:r>
                        <a:rPr lang="en-US" sz="2800" dirty="0" smtClean="0"/>
                        <a:t>here - there</a:t>
                      </a:r>
                      <a:endParaRPr lang="en-US" sz="2800" dirty="0"/>
                    </a:p>
                  </a:txBody>
                  <a:tcPr/>
                </a:tc>
              </a:tr>
              <a:tr h="678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you – I/ me/ they/ them</a:t>
                      </a:r>
                    </a:p>
                  </a:txBody>
                  <a:tcPr/>
                </a:tc>
                <a:tc>
                  <a:txBody>
                    <a:bodyPr/>
                    <a:lstStyle/>
                    <a:p>
                      <a:r>
                        <a:rPr lang="en-US" sz="2800" dirty="0" smtClean="0"/>
                        <a:t>tomorrow – the next day</a:t>
                      </a:r>
                      <a:endParaRPr lang="en-US" sz="2800" dirty="0"/>
                    </a:p>
                  </a:txBody>
                  <a:tcPr/>
                </a:tc>
              </a:tr>
              <a:tr h="678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we – they</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Now/ at the moment- then</a:t>
                      </a:r>
                    </a:p>
                  </a:txBody>
                  <a:tcPr/>
                </a:tc>
              </a:tr>
              <a:tr h="678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us – them</a:t>
                      </a:r>
                    </a:p>
                  </a:txBody>
                  <a:tcPr/>
                </a:tc>
                <a:tc>
                  <a:txBody>
                    <a:bodyPr/>
                    <a:lstStyle/>
                    <a:p>
                      <a:r>
                        <a:rPr lang="en-US" sz="2800" dirty="0" smtClean="0"/>
                        <a:t>tonight</a:t>
                      </a:r>
                      <a:r>
                        <a:rPr lang="en-US" sz="2800" baseline="0" dirty="0" smtClean="0"/>
                        <a:t> – that night</a:t>
                      </a:r>
                      <a:endParaRPr lang="en-US" sz="2800" dirty="0"/>
                    </a:p>
                  </a:txBody>
                  <a:tcPr/>
                </a:tc>
              </a:tr>
              <a:tr h="678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my - his/</a:t>
                      </a:r>
                      <a:r>
                        <a:rPr lang="en-US" sz="2800" baseline="0" dirty="0" smtClean="0"/>
                        <a:t> her</a:t>
                      </a:r>
                    </a:p>
                    <a:p>
                      <a:endParaRPr lang="en-US" sz="2800" dirty="0"/>
                    </a:p>
                  </a:txBody>
                  <a:tcPr/>
                </a:tc>
                <a:tc>
                  <a:txBody>
                    <a:bodyPr/>
                    <a:lstStyle/>
                    <a:p>
                      <a:r>
                        <a:rPr lang="en-US" sz="2800" dirty="0" smtClean="0"/>
                        <a:t>next week – the following week</a:t>
                      </a:r>
                      <a:endParaRPr lang="en-US" sz="2800" dirty="0"/>
                    </a:p>
                  </a:txBody>
                  <a:tcPr/>
                </a:tc>
              </a:tr>
              <a:tr h="6784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smtClean="0"/>
                        <a:t>your</a:t>
                      </a:r>
                      <a:r>
                        <a:rPr lang="en-US" sz="2800" baseline="0" dirty="0" smtClean="0"/>
                        <a:t> – my/ their</a:t>
                      </a:r>
                    </a:p>
                  </a:txBody>
                  <a:tcPr/>
                </a:tc>
                <a:tc>
                  <a:txBody>
                    <a:bodyPr/>
                    <a:lstStyle/>
                    <a:p>
                      <a:r>
                        <a:rPr lang="en-US" sz="2800" dirty="0" smtClean="0"/>
                        <a:t>yesterday – the day before</a:t>
                      </a:r>
                      <a:endParaRPr lang="en-US" sz="2800" dirty="0"/>
                    </a:p>
                  </a:txBody>
                  <a:tcPr/>
                </a:tc>
              </a:tr>
              <a:tr h="678425">
                <a:tc>
                  <a:txBody>
                    <a:bodyPr/>
                    <a:lstStyle/>
                    <a:p>
                      <a:endParaRPr lang="en-US" sz="2800" dirty="0"/>
                    </a:p>
                  </a:txBody>
                  <a:tcPr/>
                </a:tc>
                <a:tc>
                  <a:txBody>
                    <a:bodyPr/>
                    <a:lstStyle/>
                    <a:p>
                      <a:r>
                        <a:rPr lang="en-US" sz="2800" dirty="0" smtClean="0"/>
                        <a:t>last week – the week before</a:t>
                      </a:r>
                      <a:endParaRPr lang="en-US" sz="2800" dirty="0"/>
                    </a:p>
                  </a:txBody>
                  <a:tcPr/>
                </a:tc>
              </a:tr>
              <a:tr h="678425">
                <a:tc>
                  <a:txBody>
                    <a:bodyPr/>
                    <a:lstStyle/>
                    <a:p>
                      <a:endParaRPr lang="en-US" sz="2800" dirty="0"/>
                    </a:p>
                  </a:txBody>
                  <a:tcPr/>
                </a:tc>
                <a:tc>
                  <a:txBody>
                    <a:bodyPr/>
                    <a:lstStyle/>
                    <a:p>
                      <a:r>
                        <a:rPr lang="en-US" sz="2800" dirty="0" smtClean="0"/>
                        <a:t>ago</a:t>
                      </a:r>
                      <a:r>
                        <a:rPr lang="en-US" sz="2800" baseline="0" dirty="0" smtClean="0"/>
                        <a:t> - before</a:t>
                      </a:r>
                      <a:endParaRPr lang="en-US" sz="2800" dirty="0"/>
                    </a:p>
                  </a:txBody>
                  <a:tcPr/>
                </a:tc>
              </a:tr>
            </a:tbl>
          </a:graphicData>
        </a:graphic>
      </p:graphicFrame>
    </p:spTree>
    <p:extLst>
      <p:ext uri="{BB962C8B-B14F-4D97-AF65-F5344CB8AC3E}">
        <p14:creationId xmlns:p14="http://schemas.microsoft.com/office/powerpoint/2010/main" val="10758051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latin typeface="Times New Roman" pitchFamily="18" charset="0"/>
                <a:cs typeface="Times New Roman" pitchFamily="18" charset="0"/>
              </a:rPr>
              <a:t>LIÊN TỪ PHỤ THUỘC (CHÍNH PHỤ)</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smtClean="0"/>
          </a:p>
          <a:p>
            <a:r>
              <a:rPr lang="vi-VN" dirty="0"/>
              <a:t>FOR</a:t>
            </a:r>
            <a:endParaRPr lang="en-US" dirty="0"/>
          </a:p>
          <a:p>
            <a:pPr marL="0" indent="0">
              <a:buNone/>
            </a:pPr>
            <a:r>
              <a:rPr lang="vi-VN" dirty="0"/>
              <a:t>He will surely succeed, for (because) he works hard.</a:t>
            </a:r>
            <a:endParaRPr lang="en-US" dirty="0"/>
          </a:p>
          <a:p>
            <a:r>
              <a:rPr lang="vi-VN" dirty="0"/>
              <a:t>WHEREAS</a:t>
            </a:r>
            <a:endParaRPr lang="en-US" dirty="0"/>
          </a:p>
          <a:p>
            <a:pPr marL="0" indent="0">
              <a:buNone/>
            </a:pPr>
            <a:r>
              <a:rPr lang="vi-VN" dirty="0"/>
              <a:t>He learns hard whereas his friends don't.</a:t>
            </a:r>
            <a:endParaRPr lang="en-US" dirty="0"/>
          </a:p>
          <a:p>
            <a:r>
              <a:rPr lang="vi-VN" dirty="0" smtClean="0">
                <a:solidFill>
                  <a:srgbClr val="000000"/>
                </a:solidFill>
              </a:rPr>
              <a:t>WHILE.</a:t>
            </a:r>
            <a:endParaRPr lang="en-US" dirty="0">
              <a:solidFill>
                <a:srgbClr val="000000"/>
              </a:solidFill>
            </a:endParaRPr>
          </a:p>
          <a:p>
            <a:pPr marL="0" indent="0">
              <a:buNone/>
            </a:pPr>
            <a:r>
              <a:rPr lang="vi-VN" dirty="0">
                <a:solidFill>
                  <a:srgbClr val="000000"/>
                </a:solidFill>
              </a:rPr>
              <a:t>Don't sing while you work</a:t>
            </a:r>
            <a:r>
              <a:rPr lang="vi-VN" dirty="0" smtClean="0">
                <a:solidFill>
                  <a:srgbClr val="000000"/>
                </a:solidFill>
              </a:rPr>
              <a:t>.</a:t>
            </a:r>
          </a:p>
          <a:p>
            <a:r>
              <a:rPr lang="vi-VN" dirty="0" smtClean="0">
                <a:solidFill>
                  <a:srgbClr val="000000"/>
                </a:solidFill>
              </a:rPr>
              <a:t>BESIDES</a:t>
            </a:r>
            <a:r>
              <a:rPr lang="vi-VN" dirty="0">
                <a:solidFill>
                  <a:srgbClr val="000000"/>
                </a:solidFill>
              </a:rPr>
              <a:t>, </a:t>
            </a:r>
            <a:r>
              <a:rPr lang="vi-VN" dirty="0" smtClean="0">
                <a:solidFill>
                  <a:srgbClr val="000000"/>
                </a:solidFill>
              </a:rPr>
              <a:t>MOREOVER.</a:t>
            </a:r>
            <a:endParaRPr lang="en-US" dirty="0">
              <a:solidFill>
                <a:srgbClr val="000000"/>
              </a:solidFill>
            </a:endParaRPr>
          </a:p>
          <a:p>
            <a:pPr marL="0" indent="0">
              <a:buNone/>
            </a:pPr>
            <a:r>
              <a:rPr lang="vi-VN" dirty="0" smtClean="0">
                <a:solidFill>
                  <a:srgbClr val="000000"/>
                </a:solidFill>
              </a:rPr>
              <a:t>She is one </a:t>
            </a:r>
            <a:r>
              <a:rPr lang="vi-VN" dirty="0" smtClean="0"/>
              <a:t>of the lady I know; </a:t>
            </a:r>
            <a:r>
              <a:rPr lang="vi-VN" dirty="0"/>
              <a:t>besides, </a:t>
            </a:r>
            <a:r>
              <a:rPr lang="en-US" dirty="0" smtClean="0"/>
              <a:t>she has a great personality.</a:t>
            </a:r>
          </a:p>
          <a:p>
            <a:pPr marL="0" indent="0">
              <a:buNone/>
            </a:pPr>
            <a:r>
              <a:rPr lang="en-US" dirty="0" smtClean="0">
                <a:solidFill>
                  <a:srgbClr val="000000"/>
                </a:solidFill>
              </a:rPr>
              <a:t>SO</a:t>
            </a:r>
            <a:endParaRPr lang="en-US" dirty="0">
              <a:solidFill>
                <a:srgbClr val="000000"/>
              </a:solidFill>
            </a:endParaRPr>
          </a:p>
          <a:p>
            <a:pPr marL="0" indent="0">
              <a:buNone/>
            </a:pPr>
            <a:r>
              <a:rPr lang="vi-VN" dirty="0"/>
              <a:t>It rained very hard; so, we didn't go out that night.</a:t>
            </a:r>
            <a:endParaRPr lang="en-US" dirty="0"/>
          </a:p>
          <a:p>
            <a:r>
              <a:rPr lang="vi-VN" dirty="0"/>
              <a:t>HENCE</a:t>
            </a:r>
            <a:endParaRPr lang="en-US" dirty="0"/>
          </a:p>
          <a:p>
            <a:pPr marL="0" indent="0">
              <a:buNone/>
            </a:pPr>
            <a:r>
              <a:rPr lang="vi-VN" dirty="0"/>
              <a:t>He came late; hence, he missed the first part of the lesson.</a:t>
            </a:r>
            <a:endParaRPr lang="en-US" dirty="0"/>
          </a:p>
          <a:p>
            <a:pPr marL="0" indent="0">
              <a:buNone/>
            </a:pPr>
            <a:endParaRPr lang="en-US" dirty="0"/>
          </a:p>
        </p:txBody>
      </p:sp>
    </p:spTree>
    <p:extLst>
      <p:ext uri="{BB962C8B-B14F-4D97-AF65-F5344CB8AC3E}">
        <p14:creationId xmlns:p14="http://schemas.microsoft.com/office/powerpoint/2010/main" val="28888255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929490"/>
              </p:ext>
            </p:extLst>
          </p:nvPr>
        </p:nvGraphicFramePr>
        <p:xfrm>
          <a:off x="396846" y="383663"/>
          <a:ext cx="8479283" cy="4494120"/>
        </p:xfrm>
        <a:graphic>
          <a:graphicData uri="http://schemas.openxmlformats.org/drawingml/2006/table">
            <a:tbl>
              <a:tblPr firstRow="1" bandRow="1">
                <a:tableStyleId>{5C22544A-7EE6-4342-B048-85BDC9FD1C3A}</a:tableStyleId>
              </a:tblPr>
              <a:tblGrid>
                <a:gridCol w="4378538"/>
                <a:gridCol w="4100745"/>
              </a:tblGrid>
              <a:tr h="897480">
                <a:tc>
                  <a:txBody>
                    <a:bodyPr/>
                    <a:lstStyle/>
                    <a:p>
                      <a:pPr algn="ctr"/>
                      <a:r>
                        <a:rPr lang="en-US" sz="2800" dirty="0" err="1" smtClean="0"/>
                        <a:t>Adj</a:t>
                      </a:r>
                      <a:r>
                        <a:rPr lang="en-US" sz="2800" baseline="0" dirty="0" smtClean="0"/>
                        <a:t> _ </a:t>
                      </a:r>
                      <a:r>
                        <a:rPr lang="en-US" sz="2800" baseline="0" dirty="0" err="1" smtClean="0"/>
                        <a:t>ed</a:t>
                      </a:r>
                      <a:endParaRPr lang="en-US" sz="2800" baseline="0" dirty="0" smtClean="0"/>
                    </a:p>
                    <a:p>
                      <a:pPr algn="ctr"/>
                      <a:r>
                        <a:rPr lang="en-US" sz="2800" i="1" baseline="0" dirty="0" smtClean="0"/>
                        <a:t>(feeling)</a:t>
                      </a:r>
                      <a:endParaRPr lang="en-US" sz="2800" i="1" dirty="0" smtClean="0"/>
                    </a:p>
                  </a:txBody>
                  <a:tcPr/>
                </a:tc>
                <a:tc>
                  <a:txBody>
                    <a:bodyPr/>
                    <a:lstStyle/>
                    <a:p>
                      <a:pPr algn="ctr"/>
                      <a:r>
                        <a:rPr lang="en-US" sz="2800" dirty="0" err="1" smtClean="0"/>
                        <a:t>Adj</a:t>
                      </a:r>
                      <a:r>
                        <a:rPr lang="en-US" sz="2800" dirty="0" smtClean="0"/>
                        <a:t> _</a:t>
                      </a:r>
                      <a:r>
                        <a:rPr lang="en-US" sz="2800" dirty="0" err="1" smtClean="0"/>
                        <a:t>ing</a:t>
                      </a:r>
                      <a:endParaRPr lang="en-US" sz="2800" dirty="0" smtClean="0"/>
                    </a:p>
                    <a:p>
                      <a:pPr algn="ctr"/>
                      <a:r>
                        <a:rPr lang="en-US" sz="2800" i="1" dirty="0" smtClean="0"/>
                        <a:t>(characteristic)</a:t>
                      </a:r>
                    </a:p>
                  </a:txBody>
                  <a:tcPr/>
                </a:tc>
              </a:tr>
              <a:tr h="897480">
                <a:tc>
                  <a:txBody>
                    <a:bodyPr/>
                    <a:lstStyle/>
                    <a:p>
                      <a:r>
                        <a:rPr lang="en-US" sz="2400" dirty="0" smtClean="0"/>
                        <a:t>Bored</a:t>
                      </a:r>
                    </a:p>
                    <a:p>
                      <a:r>
                        <a:rPr lang="en-US" sz="2400" dirty="0" smtClean="0"/>
                        <a:t>Interested</a:t>
                      </a:r>
                    </a:p>
                    <a:p>
                      <a:r>
                        <a:rPr lang="en-US" sz="2400" dirty="0" smtClean="0"/>
                        <a:t>Surprised</a:t>
                      </a:r>
                    </a:p>
                    <a:p>
                      <a:r>
                        <a:rPr lang="en-US" sz="2400" dirty="0" smtClean="0"/>
                        <a:t>Excited</a:t>
                      </a:r>
                    </a:p>
                    <a:p>
                      <a:r>
                        <a:rPr lang="en-US" sz="2400" dirty="0" smtClean="0"/>
                        <a:t>...</a:t>
                      </a:r>
                    </a:p>
                    <a:p>
                      <a:r>
                        <a:rPr lang="en-US" sz="2400" dirty="0" smtClean="0"/>
                        <a:t> </a:t>
                      </a:r>
                      <a:r>
                        <a:rPr lang="en-US" sz="2400" dirty="0" smtClean="0">
                          <a:solidFill>
                            <a:srgbClr val="FF0000"/>
                          </a:solidFill>
                        </a:rPr>
                        <a:t>She is bored</a:t>
                      </a:r>
                    </a:p>
                    <a:p>
                      <a:endParaRPr lang="en-US" sz="2400" dirty="0"/>
                    </a:p>
                  </a:txBody>
                  <a:tcPr/>
                </a:tc>
                <a:tc>
                  <a:txBody>
                    <a:bodyPr/>
                    <a:lstStyle/>
                    <a:p>
                      <a:r>
                        <a:rPr lang="en-US" sz="2400" dirty="0" smtClean="0"/>
                        <a:t>Boring</a:t>
                      </a:r>
                    </a:p>
                    <a:p>
                      <a:r>
                        <a:rPr lang="en-US" sz="2400" dirty="0" smtClean="0"/>
                        <a:t>Interesting</a:t>
                      </a:r>
                    </a:p>
                    <a:p>
                      <a:r>
                        <a:rPr lang="en-US" sz="2400" dirty="0" smtClean="0"/>
                        <a:t>Surprising</a:t>
                      </a:r>
                    </a:p>
                    <a:p>
                      <a:r>
                        <a:rPr lang="en-US" sz="2400" dirty="0" smtClean="0"/>
                        <a:t>Exciting</a:t>
                      </a:r>
                    </a:p>
                    <a:p>
                      <a:r>
                        <a:rPr lang="en-US" sz="2400" dirty="0" smtClean="0"/>
                        <a:t>...</a:t>
                      </a:r>
                    </a:p>
                    <a:p>
                      <a:r>
                        <a:rPr lang="en-US" sz="2400" dirty="0" smtClean="0">
                          <a:solidFill>
                            <a:srgbClr val="FF0000"/>
                          </a:solidFill>
                        </a:rPr>
                        <a:t>She is boring</a:t>
                      </a:r>
                    </a:p>
                    <a:p>
                      <a:endParaRPr lang="en-US" sz="2400" dirty="0" smtClean="0"/>
                    </a:p>
                  </a:txBody>
                  <a:tcPr/>
                </a:tc>
              </a:tr>
              <a:tr h="897480">
                <a:tc gridSpan="2">
                  <a:txBody>
                    <a:bodyPr/>
                    <a:lstStyle/>
                    <a:p>
                      <a:r>
                        <a:rPr lang="en-US" sz="2400" dirty="0" smtClean="0"/>
                        <a:t>I didn’t like that film because it</a:t>
                      </a:r>
                      <a:r>
                        <a:rPr lang="en-US" sz="2400" baseline="0" dirty="0" smtClean="0"/>
                        <a:t> was very boring</a:t>
                      </a:r>
                      <a:endParaRPr lang="en-US" sz="2400" dirty="0"/>
                    </a:p>
                  </a:txBody>
                  <a:tcPr/>
                </a:tc>
                <a:tc hMerge="1">
                  <a:txBody>
                    <a:bodyPr/>
                    <a:lstStyle/>
                    <a:p>
                      <a:endParaRPr lang="en-US" sz="2400" dirty="0" smtClean="0"/>
                    </a:p>
                  </a:txBody>
                  <a:tcPr/>
                </a:tc>
              </a:tr>
            </a:tbl>
          </a:graphicData>
        </a:graphic>
      </p:graphicFrame>
    </p:spTree>
    <p:extLst>
      <p:ext uri="{BB962C8B-B14F-4D97-AF65-F5344CB8AC3E}">
        <p14:creationId xmlns:p14="http://schemas.microsoft.com/office/powerpoint/2010/main" val="3755150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vi-VN" dirty="0" smtClean="0"/>
              <a:t>Mệnh </a:t>
            </a:r>
            <a:r>
              <a:rPr lang="vi-VN" dirty="0"/>
              <a:t>đề trạng ngữ thời </a:t>
            </a:r>
            <a:r>
              <a:rPr lang="vi-VN" dirty="0" smtClean="0"/>
              <a:t>gian</a:t>
            </a:r>
            <a:endParaRPr lang="en-US" dirty="0"/>
          </a:p>
        </p:txBody>
      </p:sp>
      <p:sp>
        <p:nvSpPr>
          <p:cNvPr id="3" name="Content Placeholder 2"/>
          <p:cNvSpPr>
            <a:spLocks noGrp="1"/>
          </p:cNvSpPr>
          <p:nvPr>
            <p:ph idx="1"/>
          </p:nvPr>
        </p:nvSpPr>
        <p:spPr>
          <a:xfrm>
            <a:off x="457200" y="1371600"/>
            <a:ext cx="8229600" cy="4754563"/>
          </a:xfrm>
        </p:spPr>
        <p:txBody>
          <a:bodyPr>
            <a:normAutofit fontScale="25000" lnSpcReduction="20000"/>
          </a:bodyPr>
          <a:lstStyle/>
          <a:p>
            <a:r>
              <a:rPr lang="vi-VN" sz="8000" dirty="0"/>
              <a:t>AFTER</a:t>
            </a:r>
            <a:endParaRPr lang="en-US" sz="8000" dirty="0"/>
          </a:p>
          <a:p>
            <a:pPr marL="0" indent="0">
              <a:buNone/>
            </a:pPr>
            <a:r>
              <a:rPr lang="vi-VN" sz="8000" dirty="0"/>
              <a:t>The ship was checked carefully after she had been built.</a:t>
            </a:r>
            <a:endParaRPr lang="en-US" sz="8000" dirty="0"/>
          </a:p>
          <a:p>
            <a:r>
              <a:rPr lang="vi-VN" sz="8000" dirty="0"/>
              <a:t>AS</a:t>
            </a:r>
            <a:endParaRPr lang="en-US" sz="8000" dirty="0"/>
          </a:p>
          <a:p>
            <a:pPr marL="0" indent="0">
              <a:buNone/>
            </a:pPr>
            <a:r>
              <a:rPr lang="vi-VN" sz="8000" dirty="0"/>
              <a:t>They left as the bell rang.</a:t>
            </a:r>
            <a:endParaRPr lang="en-US" sz="8000" dirty="0"/>
          </a:p>
          <a:p>
            <a:r>
              <a:rPr lang="vi-VN" sz="8000" dirty="0"/>
              <a:t>AS SOON AS</a:t>
            </a:r>
            <a:endParaRPr lang="en-US" sz="8000" dirty="0"/>
          </a:p>
          <a:p>
            <a:pPr marL="0" indent="0">
              <a:buNone/>
            </a:pPr>
            <a:r>
              <a:rPr lang="vi-VN" sz="8000" dirty="0"/>
              <a:t>They will get married as soon as they finish university.</a:t>
            </a:r>
            <a:endParaRPr lang="en-US" sz="8000" dirty="0"/>
          </a:p>
          <a:p>
            <a:r>
              <a:rPr lang="vi-VN" sz="8000" dirty="0" smtClean="0"/>
              <a:t>BEFORE.</a:t>
            </a:r>
            <a:endParaRPr lang="en-US" sz="8000" dirty="0"/>
          </a:p>
          <a:p>
            <a:pPr marL="0" indent="0">
              <a:buNone/>
            </a:pPr>
            <a:r>
              <a:rPr lang="vi-VN" sz="8000" dirty="0"/>
              <a:t>Don't count your chickens before they are </a:t>
            </a:r>
            <a:r>
              <a:rPr lang="vi-VN" sz="8000" dirty="0" smtClean="0"/>
              <a:t>hatched.</a:t>
            </a:r>
          </a:p>
          <a:p>
            <a:pPr marL="0" indent="0">
              <a:buNone/>
            </a:pPr>
            <a:r>
              <a:rPr lang="vi-VN" sz="8000" dirty="0" smtClean="0"/>
              <a:t>Before going to bed, remember to clean your teeth</a:t>
            </a:r>
            <a:endParaRPr lang="en-US" sz="8000" dirty="0"/>
          </a:p>
          <a:p>
            <a:r>
              <a:rPr lang="vi-VN" sz="8000" dirty="0"/>
              <a:t>AS LONG AS</a:t>
            </a:r>
            <a:endParaRPr lang="en-US" sz="8000" dirty="0"/>
          </a:p>
          <a:p>
            <a:pPr marL="0" indent="0">
              <a:buNone/>
            </a:pPr>
            <a:r>
              <a:rPr lang="vi-VN" sz="8000" dirty="0"/>
              <a:t>I will lend you some money as long as you promise to pay me back.</a:t>
            </a:r>
            <a:endParaRPr lang="en-US" sz="8000" dirty="0"/>
          </a:p>
          <a:p>
            <a:r>
              <a:rPr lang="vi-VN" sz="8000" dirty="0" smtClean="0"/>
              <a:t>UNTIL.</a:t>
            </a:r>
            <a:endParaRPr lang="en-US" sz="8000" dirty="0"/>
          </a:p>
          <a:p>
            <a:pPr marL="0" indent="0">
              <a:buNone/>
            </a:pPr>
            <a:r>
              <a:rPr lang="en-US" sz="8000" dirty="0" smtClean="0"/>
              <a:t>My sister won’t get married until she is 40 years old</a:t>
            </a:r>
            <a:endParaRPr lang="en-US" sz="8000" dirty="0"/>
          </a:p>
          <a:p>
            <a:r>
              <a:rPr lang="vi-VN" sz="8000" dirty="0" smtClean="0"/>
              <a:t>WHEN.</a:t>
            </a:r>
            <a:endParaRPr lang="en-US" sz="8000" dirty="0"/>
          </a:p>
          <a:p>
            <a:pPr marL="0" indent="0">
              <a:buNone/>
            </a:pPr>
            <a:r>
              <a:rPr lang="vi-VN" sz="8000" dirty="0"/>
              <a:t>When you visit this country, you should bring thick winter clothes.</a:t>
            </a:r>
            <a:endParaRPr lang="en-US" sz="8000" dirty="0"/>
          </a:p>
          <a:p>
            <a:r>
              <a:rPr lang="vi-VN" sz="8000" dirty="0" smtClean="0"/>
              <a:t>WHILE.</a:t>
            </a:r>
            <a:endParaRPr lang="en-US" sz="8000" dirty="0"/>
          </a:p>
          <a:p>
            <a:pPr marL="0" indent="0">
              <a:buNone/>
            </a:pPr>
            <a:r>
              <a:rPr lang="vi-VN" sz="8000" dirty="0"/>
              <a:t>The teacher came in while the students were singing a song.</a:t>
            </a:r>
            <a:endParaRPr lang="en-US" sz="8000" dirty="0"/>
          </a:p>
          <a:p>
            <a:endParaRPr lang="en-US" dirty="0"/>
          </a:p>
        </p:txBody>
      </p:sp>
    </p:spTree>
    <p:extLst>
      <p:ext uri="{BB962C8B-B14F-4D97-AF65-F5344CB8AC3E}">
        <p14:creationId xmlns:p14="http://schemas.microsoft.com/office/powerpoint/2010/main" val="26120689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i="1" dirty="0"/>
              <a:t>Mệnh đề lý do (Clause of reason):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vi-VN" dirty="0" smtClean="0">
                <a:solidFill>
                  <a:srgbClr val="000000"/>
                </a:solidFill>
              </a:rPr>
              <a:t>AS</a:t>
            </a:r>
            <a:endParaRPr lang="en-US" dirty="0">
              <a:solidFill>
                <a:srgbClr val="000000"/>
              </a:solidFill>
            </a:endParaRPr>
          </a:p>
          <a:p>
            <a:pPr marL="0" indent="0">
              <a:buNone/>
            </a:pPr>
            <a:r>
              <a:rPr lang="vi-VN" dirty="0">
                <a:solidFill>
                  <a:srgbClr val="000000"/>
                </a:solidFill>
              </a:rPr>
              <a:t>As it rained very hard, we stopped the games</a:t>
            </a:r>
            <a:r>
              <a:rPr lang="vi-VN" dirty="0" smtClean="0">
                <a:solidFill>
                  <a:srgbClr val="000000"/>
                </a:solidFill>
              </a:rPr>
              <a:t>.</a:t>
            </a:r>
          </a:p>
          <a:p>
            <a:pPr marL="0" indent="0">
              <a:buNone/>
            </a:pPr>
            <a:endParaRPr lang="en-US" dirty="0">
              <a:solidFill>
                <a:srgbClr val="000000"/>
              </a:solidFill>
            </a:endParaRPr>
          </a:p>
          <a:p>
            <a:r>
              <a:rPr lang="vi-VN" dirty="0" smtClean="0">
                <a:solidFill>
                  <a:srgbClr val="000000"/>
                </a:solidFill>
              </a:rPr>
              <a:t>BECAUSE.</a:t>
            </a:r>
            <a:endParaRPr lang="en-US" dirty="0">
              <a:solidFill>
                <a:srgbClr val="000000"/>
              </a:solidFill>
            </a:endParaRPr>
          </a:p>
          <a:p>
            <a:pPr marL="0" indent="0">
              <a:buNone/>
            </a:pPr>
            <a:r>
              <a:rPr lang="vi-VN" dirty="0">
                <a:solidFill>
                  <a:srgbClr val="000000"/>
                </a:solidFill>
              </a:rPr>
              <a:t>We could not pass the test because we didn't learn hard</a:t>
            </a:r>
            <a:r>
              <a:rPr lang="vi-VN" dirty="0" smtClean="0">
                <a:solidFill>
                  <a:srgbClr val="000000"/>
                </a:solidFill>
              </a:rPr>
              <a:t>.</a:t>
            </a:r>
          </a:p>
          <a:p>
            <a:pPr marL="0" indent="0">
              <a:buNone/>
            </a:pPr>
            <a:endParaRPr lang="en-US" dirty="0">
              <a:solidFill>
                <a:srgbClr val="000000"/>
              </a:solidFill>
            </a:endParaRPr>
          </a:p>
          <a:p>
            <a:r>
              <a:rPr lang="vi-VN" dirty="0">
                <a:solidFill>
                  <a:srgbClr val="000000"/>
                </a:solidFill>
              </a:rPr>
              <a:t>SINCE</a:t>
            </a:r>
            <a:endParaRPr lang="en-US" dirty="0">
              <a:solidFill>
                <a:srgbClr val="000000"/>
              </a:solidFill>
            </a:endParaRPr>
          </a:p>
          <a:p>
            <a:pPr marL="0" indent="0">
              <a:buNone/>
            </a:pPr>
            <a:r>
              <a:rPr lang="vi-VN" dirty="0">
                <a:solidFill>
                  <a:srgbClr val="000000"/>
                </a:solidFill>
              </a:rPr>
              <a:t>I must go since she has telephoned three times.</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24557447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534400" cy="1143000"/>
          </a:xfrm>
        </p:spPr>
        <p:txBody>
          <a:bodyPr>
            <a:normAutofit fontScale="90000"/>
          </a:bodyPr>
          <a:lstStyle/>
          <a:p>
            <a:pPr algn="l"/>
            <a:r>
              <a:rPr lang="vi-VN" i="1" dirty="0"/>
              <a:t>Mệnh đề mục đích (Clause of </a:t>
            </a:r>
            <a:r>
              <a:rPr lang="vi-VN" i="1" dirty="0" smtClean="0"/>
              <a:t>purpose</a:t>
            </a:r>
            <a:r>
              <a:rPr lang="vi-VN" i="1" dirty="0"/>
              <a: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vi-VN" dirty="0" smtClean="0">
                <a:solidFill>
                  <a:srgbClr val="000000"/>
                </a:solidFill>
              </a:rPr>
              <a:t>THAT</a:t>
            </a:r>
            <a:endParaRPr lang="en-US" dirty="0" smtClean="0">
              <a:solidFill>
                <a:srgbClr val="000000"/>
              </a:solidFill>
            </a:endParaRPr>
          </a:p>
          <a:p>
            <a:pPr marL="0" indent="0">
              <a:buNone/>
            </a:pPr>
            <a:r>
              <a:rPr lang="vi-VN" dirty="0" smtClean="0">
                <a:solidFill>
                  <a:srgbClr val="000000"/>
                </a:solidFill>
              </a:rPr>
              <a:t>I </a:t>
            </a:r>
            <a:r>
              <a:rPr lang="vi-VN" dirty="0">
                <a:solidFill>
                  <a:srgbClr val="000000"/>
                </a:solidFill>
              </a:rPr>
              <a:t>work hard </a:t>
            </a:r>
            <a:r>
              <a:rPr lang="vi-VN" u="sng" dirty="0">
                <a:solidFill>
                  <a:srgbClr val="000000"/>
                </a:solidFill>
              </a:rPr>
              <a:t>that</a:t>
            </a:r>
            <a:r>
              <a:rPr lang="vi-VN" dirty="0">
                <a:solidFill>
                  <a:srgbClr val="000000"/>
                </a:solidFill>
              </a:rPr>
              <a:t> I may succeed in life.</a:t>
            </a:r>
            <a:endParaRPr lang="en-US" dirty="0">
              <a:solidFill>
                <a:srgbClr val="000000"/>
              </a:solidFill>
            </a:endParaRPr>
          </a:p>
          <a:p>
            <a:r>
              <a:rPr lang="vi-VN" dirty="0">
                <a:solidFill>
                  <a:srgbClr val="000000"/>
                </a:solidFill>
              </a:rPr>
              <a:t>SO </a:t>
            </a:r>
            <a:r>
              <a:rPr lang="vi-VN" dirty="0" smtClean="0">
                <a:solidFill>
                  <a:srgbClr val="000000"/>
                </a:solidFill>
              </a:rPr>
              <a:t>THAT</a:t>
            </a:r>
            <a:r>
              <a:rPr lang="en-US" dirty="0" smtClean="0">
                <a:solidFill>
                  <a:srgbClr val="000000"/>
                </a:solidFill>
              </a:rPr>
              <a:t>.</a:t>
            </a:r>
            <a:endParaRPr lang="en-US" dirty="0">
              <a:solidFill>
                <a:srgbClr val="000000"/>
              </a:solidFill>
            </a:endParaRPr>
          </a:p>
          <a:p>
            <a:pPr marL="0" indent="0">
              <a:buNone/>
            </a:pPr>
            <a:r>
              <a:rPr lang="en-US" dirty="0" smtClean="0">
                <a:solidFill>
                  <a:srgbClr val="000000"/>
                </a:solidFill>
              </a:rPr>
              <a:t>My mother make sacrifices </a:t>
            </a:r>
            <a:r>
              <a:rPr lang="en-US" u="sng" dirty="0" smtClean="0">
                <a:solidFill>
                  <a:srgbClr val="000000"/>
                </a:solidFill>
              </a:rPr>
              <a:t>so that </a:t>
            </a:r>
            <a:r>
              <a:rPr lang="en-US" dirty="0" smtClean="0">
                <a:solidFill>
                  <a:srgbClr val="000000"/>
                </a:solidFill>
              </a:rPr>
              <a:t>her children receive a good condition</a:t>
            </a:r>
            <a:endParaRPr lang="en-US" dirty="0">
              <a:solidFill>
                <a:srgbClr val="000000"/>
              </a:solidFill>
            </a:endParaRPr>
          </a:p>
          <a:p>
            <a:r>
              <a:rPr lang="vi-VN" dirty="0">
                <a:solidFill>
                  <a:srgbClr val="000000"/>
                </a:solidFill>
              </a:rPr>
              <a:t>IN ORDER </a:t>
            </a:r>
            <a:r>
              <a:rPr lang="vi-VN" dirty="0" smtClean="0">
                <a:solidFill>
                  <a:srgbClr val="000000"/>
                </a:solidFill>
              </a:rPr>
              <a:t>TO.</a:t>
            </a:r>
            <a:endParaRPr lang="en-US" dirty="0">
              <a:solidFill>
                <a:srgbClr val="000000"/>
              </a:solidFill>
            </a:endParaRPr>
          </a:p>
          <a:p>
            <a:pPr marL="0" indent="0">
              <a:buNone/>
            </a:pPr>
            <a:r>
              <a:rPr lang="vi-VN" dirty="0">
                <a:solidFill>
                  <a:srgbClr val="000000"/>
                </a:solidFill>
              </a:rPr>
              <a:t>We learn French </a:t>
            </a:r>
            <a:r>
              <a:rPr lang="vi-VN" u="sng" dirty="0">
                <a:solidFill>
                  <a:srgbClr val="000000"/>
                </a:solidFill>
              </a:rPr>
              <a:t>in order to </a:t>
            </a:r>
            <a:r>
              <a:rPr lang="vi-VN" dirty="0">
                <a:solidFill>
                  <a:srgbClr val="000000"/>
                </a:solidFill>
              </a:rPr>
              <a:t>study in France.</a:t>
            </a:r>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78110905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763000" cy="1143000"/>
          </a:xfrm>
        </p:spPr>
        <p:txBody>
          <a:bodyPr>
            <a:normAutofit fontScale="90000"/>
          </a:bodyPr>
          <a:lstStyle/>
          <a:p>
            <a:r>
              <a:rPr lang="vi-VN" i="1" dirty="0"/>
              <a:t>Mệnh đề điều kiện (Clause of </a:t>
            </a:r>
            <a:r>
              <a:rPr lang="vi-VN" i="1" dirty="0" smtClean="0"/>
              <a:t>condition)</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pPr marL="0" indent="0">
              <a:buNone/>
            </a:pPr>
            <a:endParaRPr lang="en-US" dirty="0">
              <a:solidFill>
                <a:srgbClr val="000000"/>
              </a:solidFill>
            </a:endParaRPr>
          </a:p>
          <a:p>
            <a:r>
              <a:rPr lang="vi-VN" dirty="0" smtClean="0">
                <a:solidFill>
                  <a:srgbClr val="000000"/>
                </a:solidFill>
              </a:rPr>
              <a:t>IF.</a:t>
            </a:r>
            <a:endParaRPr lang="en-US" dirty="0">
              <a:solidFill>
                <a:srgbClr val="000000"/>
              </a:solidFill>
            </a:endParaRPr>
          </a:p>
          <a:p>
            <a:pPr marL="0" indent="0">
              <a:buNone/>
            </a:pPr>
            <a:r>
              <a:rPr lang="vi-VN" dirty="0">
                <a:solidFill>
                  <a:srgbClr val="000000"/>
                </a:solidFill>
              </a:rPr>
              <a:t>I will </a:t>
            </a:r>
            <a:r>
              <a:rPr lang="vi-VN" dirty="0" smtClean="0">
                <a:solidFill>
                  <a:srgbClr val="000000"/>
                </a:solidFill>
              </a:rPr>
              <a:t>spend my holiday in the USA  if </a:t>
            </a:r>
            <a:r>
              <a:rPr lang="vi-VN" dirty="0">
                <a:solidFill>
                  <a:srgbClr val="000000"/>
                </a:solidFill>
              </a:rPr>
              <a:t>I have </a:t>
            </a:r>
            <a:r>
              <a:rPr lang="vi-VN" dirty="0" smtClean="0">
                <a:solidFill>
                  <a:srgbClr val="000000"/>
                </a:solidFill>
              </a:rPr>
              <a:t>money.</a:t>
            </a:r>
            <a:endParaRPr lang="en-US" dirty="0">
              <a:solidFill>
                <a:srgbClr val="000000"/>
              </a:solidFill>
            </a:endParaRPr>
          </a:p>
          <a:p>
            <a:r>
              <a:rPr lang="vi-VN" dirty="0">
                <a:solidFill>
                  <a:srgbClr val="000000"/>
                </a:solidFill>
              </a:rPr>
              <a:t>UNLESS (IF NOT)</a:t>
            </a:r>
            <a:endParaRPr lang="en-US" dirty="0">
              <a:solidFill>
                <a:srgbClr val="000000"/>
              </a:solidFill>
            </a:endParaRPr>
          </a:p>
          <a:p>
            <a:r>
              <a:rPr lang="vi-VN" dirty="0">
                <a:solidFill>
                  <a:srgbClr val="000000"/>
                </a:solidFill>
              </a:rPr>
              <a:t>You will be late unless you set off now.</a:t>
            </a:r>
            <a:endParaRPr lang="en-US" dirty="0">
              <a:solidFill>
                <a:srgbClr val="000000"/>
              </a:solidFill>
            </a:endParaRPr>
          </a:p>
          <a:p>
            <a:r>
              <a:rPr lang="vi-VN" dirty="0">
                <a:solidFill>
                  <a:srgbClr val="000000"/>
                </a:solidFill>
              </a:rPr>
              <a:t>PROVIDED THAT</a:t>
            </a:r>
            <a:endParaRPr lang="en-US" dirty="0">
              <a:solidFill>
                <a:srgbClr val="000000"/>
              </a:solidFill>
            </a:endParaRPr>
          </a:p>
          <a:p>
            <a:pPr marL="0" indent="0">
              <a:buNone/>
            </a:pPr>
            <a:r>
              <a:rPr lang="vi-VN" dirty="0">
                <a:solidFill>
                  <a:srgbClr val="000000"/>
                </a:solidFill>
              </a:rPr>
              <a:t>You can enter the room provided that you have the ticket.</a:t>
            </a:r>
            <a:endParaRPr lang="en-US" dirty="0">
              <a:solidFill>
                <a:srgbClr val="000000"/>
              </a:solidFill>
            </a:endParaRPr>
          </a:p>
          <a:p>
            <a:r>
              <a:rPr lang="vi-VN" dirty="0">
                <a:solidFill>
                  <a:srgbClr val="000000"/>
                </a:solidFill>
              </a:rPr>
              <a:t>IN CASE</a:t>
            </a:r>
            <a:endParaRPr lang="en-US" dirty="0">
              <a:solidFill>
                <a:srgbClr val="000000"/>
              </a:solidFill>
            </a:endParaRPr>
          </a:p>
          <a:p>
            <a:pPr marL="0" indent="0">
              <a:buNone/>
            </a:pPr>
            <a:r>
              <a:rPr lang="vi-VN" dirty="0">
                <a:solidFill>
                  <a:srgbClr val="000000"/>
                </a:solidFill>
              </a:rPr>
              <a:t>Please take a map with you in case (that) you may get lost</a:t>
            </a:r>
            <a:r>
              <a:rPr lang="vi-VN" dirty="0" smtClean="0">
                <a:solidFill>
                  <a:srgbClr val="000000"/>
                </a:solidFill>
              </a:rPr>
              <a:t>.</a:t>
            </a:r>
          </a:p>
          <a:p>
            <a:pPr marL="0" indent="0">
              <a:buNone/>
            </a:pPr>
            <a:r>
              <a:rPr lang="vi-VN" dirty="0" smtClean="0">
                <a:solidFill>
                  <a:srgbClr val="000000"/>
                </a:solidFill>
              </a:rPr>
              <a:t>WISH.</a:t>
            </a:r>
          </a:p>
          <a:p>
            <a:pPr marL="0" indent="0">
              <a:buNone/>
            </a:pPr>
            <a:endParaRPr lang="vi-VN" dirty="0" smtClean="0">
              <a:solidFill>
                <a:srgbClr val="000000"/>
              </a:solidFill>
            </a:endParaRPr>
          </a:p>
          <a:p>
            <a:pPr marL="0" indent="0">
              <a:buNone/>
            </a:pPr>
            <a:endParaRPr lang="en-US" dirty="0">
              <a:solidFill>
                <a:srgbClr val="000000"/>
              </a:solidFill>
            </a:endParaRPr>
          </a:p>
        </p:txBody>
      </p:sp>
    </p:spTree>
    <p:extLst>
      <p:ext uri="{BB962C8B-B14F-4D97-AF65-F5344CB8AC3E}">
        <p14:creationId xmlns:p14="http://schemas.microsoft.com/office/powerpoint/2010/main" val="16762342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3307</TotalTime>
  <Words>4629</Words>
  <Application>Microsoft Macintosh PowerPoint</Application>
  <PresentationFormat>On-screen Show (4:3)</PresentationFormat>
  <Paragraphs>742</Paragraphs>
  <Slides>50</Slides>
  <Notes>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NỘI DUNG HƯỚNG DẪN ÔN THI TỈNH BÌNH PHƯỚC</vt:lpstr>
      <vt:lpstr>CÁC ĐẠI TỪ</vt:lpstr>
      <vt:lpstr>DANH TỪ</vt:lpstr>
      <vt:lpstr>TRỢ ĐỘNG TỪ HÌNH THÁI </vt:lpstr>
      <vt:lpstr>LIÊN TỪ PHỤ THUỘC (CHÍNH PHỤ)</vt:lpstr>
      <vt:lpstr>Mệnh đề trạng ngữ thời gian</vt:lpstr>
      <vt:lpstr>Mệnh đề lý do (Clause of reason): </vt:lpstr>
      <vt:lpstr>Mệnh đề mục đích (Clause of purpose) </vt:lpstr>
      <vt:lpstr>Mệnh đề điều kiện (Clause of condition)</vt:lpstr>
      <vt:lpstr>Articles (Mạo từ) </vt:lpstr>
      <vt:lpstr>MẠO TỪ A / AN ĐƯỢC SỬ DỤNG </vt:lpstr>
      <vt:lpstr>MẠO TỪ THE ĐƯỢC SỬ DỤNG </vt:lpstr>
      <vt:lpstr>Giới từ chỉ thời gian/ nơi chốn</vt:lpstr>
      <vt:lpstr>Prepositions of time and place</vt:lpstr>
      <vt:lpstr> Prepositions of time and place  1. The weather is cold ......night/ noon. 2. She often gets up at 8 o’clock .....the morning. 3. We got there .......Friday evening. 4. I’ll see you .....4 o’clock. 5. His birthday is .... July. 6 They published a collection of short stories.... last years</vt:lpstr>
      <vt:lpstr>Adjectives (Tính từ) </vt:lpstr>
      <vt:lpstr>PowerPoint Presentation</vt:lpstr>
      <vt:lpstr>Adverbs (Trạng từ) </vt:lpstr>
      <vt:lpstr>Adverbs of manner (Trạng từ thể cách)</vt:lpstr>
      <vt:lpstr>PowerPoint Presentation</vt:lpstr>
      <vt:lpstr>Adverbs of degree (Trạng từ mức độ) </vt:lpstr>
      <vt:lpstr>Comparisons of adjectives and adverbs (So sánh tính từ và trạng từ) </vt:lpstr>
      <vt:lpstr>Comparisons of adjectives and adverbs (So sánh tính từ và trạng từ) </vt:lpstr>
      <vt:lpstr> Phrasal verbs (Cụm động từ):  </vt:lpstr>
      <vt:lpstr> Tenses (Các thì) </vt:lpstr>
      <vt:lpstr>Questions </vt:lpstr>
      <vt:lpstr>Lối nói phụ họa: </vt:lpstr>
      <vt:lpstr>. Verb form (Hình thái của động từ) </vt:lpstr>
      <vt:lpstr>GERUND (Verb-ing)</vt:lpstr>
      <vt:lpstr>GERUND (Verb-ing)</vt:lpstr>
      <vt:lpstr>TO INFINITIVE   Hình thức động từ nguyên mẫu có To  </vt:lpstr>
      <vt:lpstr>MỘT SỐ ĐỘNG TỪ CHO THEO SAU CẢ HAI HÌNH THỨC  TO INFINITIVE &amp; GERUND (VERB-ING) </vt:lpstr>
      <vt:lpstr>State Verbs (Không sử dụng ở thời hiện tại tiếp diễn)</vt:lpstr>
      <vt:lpstr>Những V theo sau có thể là tính từ</vt:lpstr>
      <vt:lpstr> Một số cấu trúc </vt:lpstr>
      <vt:lpstr>Một số cấu trúc</vt:lpstr>
      <vt:lpstr>Một số cấu trúc</vt:lpstr>
      <vt:lpstr>Một số cấu trúc</vt:lpstr>
      <vt:lpstr>Conditionals</vt:lpstr>
      <vt:lpstr>PRACTICE</vt:lpstr>
      <vt:lpstr>. Relative clauses (Mệnh đề quan hệ)</vt:lpstr>
      <vt:lpstr>The pasive voice (câu bị động)</vt:lpstr>
      <vt:lpstr>PowerPoint Presentation</vt:lpstr>
      <vt:lpstr>PowerPoint Presentation</vt:lpstr>
      <vt:lpstr>Practice</vt:lpstr>
      <vt:lpstr>PowerPoint Presentation</vt:lpstr>
      <vt:lpstr> Reported speech a. Statements</vt:lpstr>
      <vt:lpstr>Some notes:  1. Only make tense changes when the reporting verb (say) in the past. 2. Don’t change past perfect simple and past perfect continuous. 3. Don’t change would, should, could, might.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NỘI DUNG HƯỚNG DẪN ÔN THI TUYỂN CÔNG CHỨC TỈNH BRVT</dc:title>
  <dc:creator>admin</dc:creator>
  <cp:lastModifiedBy>Mac</cp:lastModifiedBy>
  <cp:revision>121</cp:revision>
  <dcterms:created xsi:type="dcterms:W3CDTF">2019-04-10T08:41:03Z</dcterms:created>
  <dcterms:modified xsi:type="dcterms:W3CDTF">2021-01-25T03:08:48Z</dcterms:modified>
</cp:coreProperties>
</file>